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61" r:id="rId2"/>
    <p:sldId id="257" r:id="rId3"/>
    <p:sldId id="274" r:id="rId4"/>
    <p:sldId id="262" r:id="rId5"/>
    <p:sldId id="263" r:id="rId6"/>
    <p:sldId id="264" r:id="rId7"/>
    <p:sldId id="265" r:id="rId8"/>
    <p:sldId id="275" r:id="rId9"/>
    <p:sldId id="272" r:id="rId10"/>
    <p:sldId id="266" r:id="rId11"/>
    <p:sldId id="267" r:id="rId12"/>
    <p:sldId id="268" r:id="rId13"/>
    <p:sldId id="269" r:id="rId14"/>
    <p:sldId id="273" r:id="rId15"/>
    <p:sldId id="270" r:id="rId16"/>
    <p:sldId id="271" r:id="rId17"/>
    <p:sldId id="280" r:id="rId18"/>
    <p:sldId id="276" r:id="rId19"/>
    <p:sldId id="277" r:id="rId20"/>
    <p:sldId id="278" r:id="rId21"/>
    <p:sldId id="279"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4343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770" autoAdjust="0"/>
    <p:restoredTop sz="50000" autoAdjust="0"/>
  </p:normalViewPr>
  <p:slideViewPr>
    <p:cSldViewPr snapToGrid="0" snapToObjects="1">
      <p:cViewPr varScale="1">
        <p:scale>
          <a:sx n="132" d="100"/>
          <a:sy n="132" d="100"/>
        </p:scale>
        <p:origin x="894" y="12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354" y="2130848"/>
            <a:ext cx="7773293" cy="1470049"/>
          </a:xfrm>
        </p:spPr>
        <p:txBody>
          <a:bodyPr/>
          <a:lstStyle/>
          <a:p>
            <a:r>
              <a:rPr lang="en-US"/>
              <a:t>Click to edit Master title style</a:t>
            </a:r>
          </a:p>
        </p:txBody>
      </p:sp>
      <p:sp>
        <p:nvSpPr>
          <p:cNvPr id="3" name="Subtitle 2"/>
          <p:cNvSpPr>
            <a:spLocks noGrp="1"/>
          </p:cNvSpPr>
          <p:nvPr>
            <p:ph type="subTitle" idx="1"/>
          </p:nvPr>
        </p:nvSpPr>
        <p:spPr>
          <a:xfrm>
            <a:off x="1371824" y="3886647"/>
            <a:ext cx="6400354" cy="1752451"/>
          </a:xfrm>
        </p:spPr>
        <p:txBody>
          <a:bodyPr/>
          <a:lstStyle>
            <a:lvl1pPr marL="0" indent="0" algn="ctr">
              <a:buNone/>
              <a:defRPr/>
            </a:lvl1pPr>
            <a:lvl2pPr marL="321457" indent="0" algn="ctr">
              <a:buNone/>
              <a:defRPr/>
            </a:lvl2pPr>
            <a:lvl3pPr marL="642915" indent="0" algn="ctr">
              <a:buNone/>
              <a:defRPr/>
            </a:lvl3pPr>
            <a:lvl4pPr marL="964372" indent="0" algn="ctr">
              <a:buNone/>
              <a:defRPr/>
            </a:lvl4pPr>
            <a:lvl5pPr marL="1285829" indent="0" algn="ctr">
              <a:buNone/>
              <a:defRPr/>
            </a:lvl5pPr>
            <a:lvl6pPr marL="1607287" indent="0" algn="ctr">
              <a:buNone/>
              <a:defRPr/>
            </a:lvl6pPr>
            <a:lvl7pPr marL="1928744" indent="0" algn="ctr">
              <a:buNone/>
              <a:defRPr/>
            </a:lvl7pPr>
            <a:lvl8pPr marL="2250201" indent="0" algn="ctr">
              <a:buNone/>
              <a:defRPr/>
            </a:lvl8pPr>
            <a:lvl9pPr marL="2571659" indent="0" algn="ctr">
              <a:buNone/>
              <a:defRPr/>
            </a:lvl9pPr>
          </a:lstStyle>
          <a:p>
            <a:r>
              <a:rPr lang="en-US"/>
              <a:t>Click to edit Master subtitle style</a:t>
            </a: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11515" y="178594"/>
            <a:ext cx="1839516" cy="57864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92969" y="178594"/>
            <a:ext cx="5411391" cy="57864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4_Title and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647" y="1928813"/>
            <a:ext cx="8228707" cy="1143000"/>
          </a:xfrm>
          <a:prstGeom prst="rect">
            <a:avLst/>
          </a:prstGeom>
        </p:spPr>
        <p:txBody>
          <a:bodyPr vert="horz" lIns="64284" tIns="32142" rIns="64284" bIns="32142"/>
          <a:lstStyle>
            <a:lvl1pPr>
              <a:defRPr>
                <a:solidFill>
                  <a:schemeClr val="accent5"/>
                </a:solidFill>
              </a:defRPr>
            </a:lvl1pPr>
          </a:lstStyle>
          <a:p>
            <a:r>
              <a:rPr lang="en-US"/>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5_Title and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647" y="1928813"/>
            <a:ext cx="8228707" cy="1143000"/>
          </a:xfrm>
          <a:prstGeom prst="rect">
            <a:avLst/>
          </a:prstGeom>
        </p:spPr>
        <p:txBody>
          <a:bodyPr vert="horz" lIns="64284" tIns="32142" rIns="64284" bIns="32142"/>
          <a:lstStyle>
            <a:lvl1pPr>
              <a:defRPr>
                <a:solidFill>
                  <a:schemeClr val="accent5"/>
                </a:solidFill>
              </a:defRPr>
            </a:lvl1pPr>
          </a:lstStyle>
          <a:p>
            <a:r>
              <a:rPr lang="en-US"/>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92969" y="1946672"/>
            <a:ext cx="1718965" cy="4018359"/>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719090" y="1946672"/>
            <a:ext cx="1718965" cy="4018359"/>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647" y="274588"/>
            <a:ext cx="8228707"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647" y="1534791"/>
            <a:ext cx="4039568" cy="639589"/>
          </a:xfrm>
        </p:spPr>
        <p:txBody>
          <a:bodyPr anchor="b"/>
          <a:lstStyle>
            <a:lvl1pPr marL="0" indent="0">
              <a:buNone/>
              <a:defRPr sz="1700" b="1"/>
            </a:lvl1pPr>
            <a:lvl2pPr marL="321457" indent="0">
              <a:buNone/>
              <a:defRPr sz="1400" b="1"/>
            </a:lvl2pPr>
            <a:lvl3pPr marL="642915" indent="0">
              <a:buNone/>
              <a:defRPr sz="1300" b="1"/>
            </a:lvl3pPr>
            <a:lvl4pPr marL="964372" indent="0">
              <a:buNone/>
              <a:defRPr sz="1100" b="1"/>
            </a:lvl4pPr>
            <a:lvl5pPr marL="1285829" indent="0">
              <a:buNone/>
              <a:defRPr sz="1100" b="1"/>
            </a:lvl5pPr>
            <a:lvl6pPr marL="1607287" indent="0">
              <a:buNone/>
              <a:defRPr sz="1100" b="1"/>
            </a:lvl6pPr>
            <a:lvl7pPr marL="1928744" indent="0">
              <a:buNone/>
              <a:defRPr sz="1100" b="1"/>
            </a:lvl7pPr>
            <a:lvl8pPr marL="2250201" indent="0">
              <a:buNone/>
              <a:defRPr sz="1100" b="1"/>
            </a:lvl8pPr>
            <a:lvl9pPr marL="2571659" indent="0">
              <a:buNone/>
              <a:defRPr sz="1100" b="1"/>
            </a:lvl9pPr>
          </a:lstStyle>
          <a:p>
            <a:pPr lvl="0"/>
            <a:r>
              <a:rPr lang="en-US"/>
              <a:t>Click to edit Master text styles</a:t>
            </a:r>
          </a:p>
        </p:txBody>
      </p:sp>
      <p:sp>
        <p:nvSpPr>
          <p:cNvPr id="4" name="Content Placeholder 3"/>
          <p:cNvSpPr>
            <a:spLocks noGrp="1"/>
          </p:cNvSpPr>
          <p:nvPr>
            <p:ph sz="half" idx="2"/>
          </p:nvPr>
        </p:nvSpPr>
        <p:spPr>
          <a:xfrm>
            <a:off x="457647" y="2174379"/>
            <a:ext cx="4039568" cy="3951387"/>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4555" y="1534791"/>
            <a:ext cx="4041799" cy="639589"/>
          </a:xfrm>
        </p:spPr>
        <p:txBody>
          <a:bodyPr anchor="b"/>
          <a:lstStyle>
            <a:lvl1pPr marL="0" indent="0">
              <a:buNone/>
              <a:defRPr sz="1700" b="1"/>
            </a:lvl1pPr>
            <a:lvl2pPr marL="321457" indent="0">
              <a:buNone/>
              <a:defRPr sz="1400" b="1"/>
            </a:lvl2pPr>
            <a:lvl3pPr marL="642915" indent="0">
              <a:buNone/>
              <a:defRPr sz="1300" b="1"/>
            </a:lvl3pPr>
            <a:lvl4pPr marL="964372" indent="0">
              <a:buNone/>
              <a:defRPr sz="1100" b="1"/>
            </a:lvl4pPr>
            <a:lvl5pPr marL="1285829" indent="0">
              <a:buNone/>
              <a:defRPr sz="1100" b="1"/>
            </a:lvl5pPr>
            <a:lvl6pPr marL="1607287" indent="0">
              <a:buNone/>
              <a:defRPr sz="1100" b="1"/>
            </a:lvl6pPr>
            <a:lvl7pPr marL="1928744" indent="0">
              <a:buNone/>
              <a:defRPr sz="1100" b="1"/>
            </a:lvl7pPr>
            <a:lvl8pPr marL="2250201" indent="0">
              <a:buNone/>
              <a:defRPr sz="1100" b="1"/>
            </a:lvl8pPr>
            <a:lvl9pPr marL="2571659" indent="0">
              <a:buNone/>
              <a:defRPr sz="1100" b="1"/>
            </a:lvl9pPr>
          </a:lstStyle>
          <a:p>
            <a:pPr lvl="0"/>
            <a:r>
              <a:rPr lang="en-US"/>
              <a:t>Click to edit Master text styles</a:t>
            </a:r>
          </a:p>
        </p:txBody>
      </p:sp>
      <p:sp>
        <p:nvSpPr>
          <p:cNvPr id="6" name="Content Placeholder 5"/>
          <p:cNvSpPr>
            <a:spLocks noGrp="1"/>
          </p:cNvSpPr>
          <p:nvPr>
            <p:ph sz="quarter" idx="4"/>
          </p:nvPr>
        </p:nvSpPr>
        <p:spPr>
          <a:xfrm>
            <a:off x="4644555" y="2174379"/>
            <a:ext cx="4041799" cy="3951387"/>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647" y="273473"/>
            <a:ext cx="3008189" cy="1161975"/>
          </a:xfrm>
        </p:spPr>
        <p:txBody>
          <a:bodyPr anchor="b"/>
          <a:lstStyle>
            <a:lvl1pPr algn="l">
              <a:defRPr sz="1400" b="1"/>
            </a:lvl1pPr>
          </a:lstStyle>
          <a:p>
            <a:r>
              <a:rPr lang="en-US"/>
              <a:t>Click to edit Master title style</a:t>
            </a:r>
          </a:p>
        </p:txBody>
      </p:sp>
      <p:sp>
        <p:nvSpPr>
          <p:cNvPr id="3" name="Content Placeholder 2"/>
          <p:cNvSpPr>
            <a:spLocks noGrp="1"/>
          </p:cNvSpPr>
          <p:nvPr>
            <p:ph idx="1"/>
          </p:nvPr>
        </p:nvSpPr>
        <p:spPr>
          <a:xfrm>
            <a:off x="3575224" y="273472"/>
            <a:ext cx="5111130" cy="5852294"/>
          </a:xfrm>
        </p:spPr>
        <p:txBody>
          <a:bodyPr/>
          <a:lstStyle>
            <a:lvl1pPr>
              <a:defRPr sz="2200"/>
            </a:lvl1pPr>
            <a:lvl2pPr>
              <a:defRPr sz="2000"/>
            </a:lvl2pPr>
            <a:lvl3pPr>
              <a:defRPr sz="17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647" y="1435448"/>
            <a:ext cx="3008189" cy="4690318"/>
          </a:xfrm>
        </p:spPr>
        <p:txBody>
          <a:bodyPr/>
          <a:lstStyle>
            <a:lvl1pPr marL="0" indent="0">
              <a:buNone/>
              <a:defRPr sz="1000"/>
            </a:lvl1pPr>
            <a:lvl2pPr marL="321457" indent="0">
              <a:buNone/>
              <a:defRPr sz="800"/>
            </a:lvl2pPr>
            <a:lvl3pPr marL="642915" indent="0">
              <a:buNone/>
              <a:defRPr sz="700"/>
            </a:lvl3pPr>
            <a:lvl4pPr marL="964372" indent="0">
              <a:buNone/>
              <a:defRPr sz="600"/>
            </a:lvl4pPr>
            <a:lvl5pPr marL="1285829" indent="0">
              <a:buNone/>
              <a:defRPr sz="600"/>
            </a:lvl5pPr>
            <a:lvl6pPr marL="1607287" indent="0">
              <a:buNone/>
              <a:defRPr sz="600"/>
            </a:lvl6pPr>
            <a:lvl7pPr marL="1928744" indent="0">
              <a:buNone/>
              <a:defRPr sz="600"/>
            </a:lvl7pPr>
            <a:lvl8pPr marL="2250201" indent="0">
              <a:buNone/>
              <a:defRPr sz="600"/>
            </a:lvl8pPr>
            <a:lvl9pPr marL="2571659" indent="0">
              <a:buNone/>
              <a:defRPr sz="600"/>
            </a:lvl9pPr>
          </a:lstStyle>
          <a:p>
            <a:pPr lvl="0"/>
            <a:r>
              <a:rPr lang="en-US"/>
              <a:t>Click to edit Master text styles</a:t>
            </a:r>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635" y="4800824"/>
            <a:ext cx="5486177" cy="567035"/>
          </a:xfrm>
        </p:spPr>
        <p:txBody>
          <a:bodyPr anchor="b"/>
          <a:lstStyle>
            <a:lvl1pPr algn="l">
              <a:defRPr sz="1400" b="1"/>
            </a:lvl1pPr>
          </a:lstStyle>
          <a:p>
            <a:r>
              <a:rPr lang="en-US"/>
              <a:t>Click to edit Master title style</a:t>
            </a:r>
          </a:p>
        </p:txBody>
      </p:sp>
      <p:sp>
        <p:nvSpPr>
          <p:cNvPr id="3" name="Picture Placeholder 2"/>
          <p:cNvSpPr>
            <a:spLocks noGrp="1"/>
          </p:cNvSpPr>
          <p:nvPr>
            <p:ph type="pic" idx="1"/>
          </p:nvPr>
        </p:nvSpPr>
        <p:spPr>
          <a:xfrm>
            <a:off x="1792635" y="612800"/>
            <a:ext cx="5486177" cy="4114354"/>
          </a:xfrm>
        </p:spPr>
        <p:txBody>
          <a:bodyPr/>
          <a:lstStyle>
            <a:lvl1pPr marL="0" indent="0">
              <a:buNone/>
              <a:defRPr sz="2200"/>
            </a:lvl1pPr>
            <a:lvl2pPr marL="321457" indent="0">
              <a:buNone/>
              <a:defRPr sz="2000"/>
            </a:lvl2pPr>
            <a:lvl3pPr marL="642915" indent="0">
              <a:buNone/>
              <a:defRPr sz="1700"/>
            </a:lvl3pPr>
            <a:lvl4pPr marL="964372" indent="0">
              <a:buNone/>
              <a:defRPr sz="1400"/>
            </a:lvl4pPr>
            <a:lvl5pPr marL="1285829" indent="0">
              <a:buNone/>
              <a:defRPr sz="1400"/>
            </a:lvl5pPr>
            <a:lvl6pPr marL="1607287" indent="0">
              <a:buNone/>
              <a:defRPr sz="1400"/>
            </a:lvl6pPr>
            <a:lvl7pPr marL="1928744" indent="0">
              <a:buNone/>
              <a:defRPr sz="1400"/>
            </a:lvl7pPr>
            <a:lvl8pPr marL="2250201" indent="0">
              <a:buNone/>
              <a:defRPr sz="1400"/>
            </a:lvl8pPr>
            <a:lvl9pPr marL="2571659" indent="0">
              <a:buNone/>
              <a:defRPr sz="1400"/>
            </a:lvl9pPr>
          </a:lstStyle>
          <a:p>
            <a:r>
              <a:rPr lang="en-US"/>
              <a:t>Click icon to add picture</a:t>
            </a:r>
          </a:p>
        </p:txBody>
      </p:sp>
      <p:sp>
        <p:nvSpPr>
          <p:cNvPr id="4" name="Text Placeholder 3"/>
          <p:cNvSpPr>
            <a:spLocks noGrp="1"/>
          </p:cNvSpPr>
          <p:nvPr>
            <p:ph type="body" sz="half" idx="2"/>
          </p:nvPr>
        </p:nvSpPr>
        <p:spPr>
          <a:xfrm>
            <a:off x="1792635" y="5367859"/>
            <a:ext cx="5486177" cy="804788"/>
          </a:xfrm>
        </p:spPr>
        <p:txBody>
          <a:bodyPr/>
          <a:lstStyle>
            <a:lvl1pPr marL="0" indent="0">
              <a:buNone/>
              <a:defRPr sz="1000"/>
            </a:lvl1pPr>
            <a:lvl2pPr marL="321457" indent="0">
              <a:buNone/>
              <a:defRPr sz="800"/>
            </a:lvl2pPr>
            <a:lvl3pPr marL="642915" indent="0">
              <a:buNone/>
              <a:defRPr sz="700"/>
            </a:lvl3pPr>
            <a:lvl4pPr marL="964372" indent="0">
              <a:buNone/>
              <a:defRPr sz="600"/>
            </a:lvl4pPr>
            <a:lvl5pPr marL="1285829" indent="0">
              <a:buNone/>
              <a:defRPr sz="600"/>
            </a:lvl5pPr>
            <a:lvl6pPr marL="1607287" indent="0">
              <a:buNone/>
              <a:defRPr sz="600"/>
            </a:lvl6pPr>
            <a:lvl7pPr marL="1928744" indent="0">
              <a:buNone/>
              <a:defRPr sz="600"/>
            </a:lvl7pPr>
            <a:lvl8pPr marL="2250201" indent="0">
              <a:buNone/>
              <a:defRPr sz="600"/>
            </a:lvl8pPr>
            <a:lvl9pPr marL="2571659" indent="0">
              <a:buNone/>
              <a:defRPr sz="600"/>
            </a:lvl9pPr>
          </a:lstStyle>
          <a:p>
            <a:pPr lvl="0"/>
            <a:r>
              <a:rPr lang="en-US"/>
              <a:t>Click to edit Master text styles</a:t>
            </a: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049" name="Rectangle 1"/>
          <p:cNvSpPr>
            <a:spLocks noGrp="1" noChangeArrowheads="1"/>
          </p:cNvSpPr>
          <p:nvPr>
            <p:ph type="title"/>
          </p:nvPr>
        </p:nvSpPr>
        <p:spPr bwMode="auto">
          <a:xfrm>
            <a:off x="446485" y="321469"/>
            <a:ext cx="8304609" cy="1553766"/>
          </a:xfrm>
          <a:prstGeom prst="rect">
            <a:avLst/>
          </a:prstGeom>
          <a:noFill/>
          <a:ln w="12700">
            <a:noFill/>
            <a:miter lim="800000"/>
            <a:headEnd/>
            <a:tailEnd/>
          </a:ln>
          <a:effectLst/>
        </p:spPr>
        <p:txBody>
          <a:bodyPr vert="horz" wrap="square" lIns="35717" tIns="35717" rIns="35717" bIns="35717" numCol="1" anchor="ctr" anchorCtr="0" compatLnSpc="1">
            <a:prstTxWarp prst="textNoShape">
              <a:avLst/>
            </a:prstTxWarp>
          </a:bodyPr>
          <a:lstStyle/>
          <a:p>
            <a:pPr lvl="0"/>
            <a:r>
              <a:rPr lang="en-US" dirty="0">
                <a:sym typeface="Gill Sans" pitchFamily="-1" charset="0"/>
              </a:rPr>
              <a:t>Click to edit Master title style</a:t>
            </a:r>
          </a:p>
        </p:txBody>
      </p:sp>
      <p:sp>
        <p:nvSpPr>
          <p:cNvPr id="2050" name="Rectangle 2"/>
          <p:cNvSpPr>
            <a:spLocks noGrp="1" noChangeArrowheads="1"/>
          </p:cNvSpPr>
          <p:nvPr>
            <p:ph type="body" idx="1"/>
          </p:nvPr>
        </p:nvSpPr>
        <p:spPr bwMode="auto">
          <a:xfrm>
            <a:off x="500063" y="2089547"/>
            <a:ext cx="8251031" cy="4018359"/>
          </a:xfrm>
          <a:prstGeom prst="rect">
            <a:avLst/>
          </a:prstGeom>
          <a:noFill/>
          <a:ln w="12700">
            <a:noFill/>
            <a:miter lim="800000"/>
            <a:headEnd/>
            <a:tailEnd/>
          </a:ln>
          <a:effectLst/>
        </p:spPr>
        <p:txBody>
          <a:bodyPr vert="horz" wrap="square" lIns="35717" tIns="35717" rIns="35717" bIns="35717" numCol="1" anchor="t" anchorCtr="0" compatLnSpc="1">
            <a:prstTxWarp prst="textNoShape">
              <a:avLst/>
            </a:prstTxWarp>
          </a:bodyPr>
          <a:lstStyle/>
          <a:p>
            <a:pPr lvl="0"/>
            <a:r>
              <a:rPr lang="en-US" dirty="0">
                <a:sym typeface="Gill Sans" pitchFamily="-1" charset="0"/>
              </a:rPr>
              <a:t>Click to edit Master text styles</a:t>
            </a:r>
          </a:p>
          <a:p>
            <a:pPr lvl="1"/>
            <a:r>
              <a:rPr lang="en-US" dirty="0">
                <a:sym typeface="Gill Sans" pitchFamily="-1" charset="0"/>
              </a:rPr>
              <a:t>Second level</a:t>
            </a:r>
          </a:p>
          <a:p>
            <a:pPr lvl="2"/>
            <a:r>
              <a:rPr lang="en-US" dirty="0">
                <a:sym typeface="Gill Sans" pitchFamily="-1" charset="0"/>
              </a:rPr>
              <a:t>Third level</a:t>
            </a:r>
          </a:p>
          <a:p>
            <a:pPr lvl="3"/>
            <a:r>
              <a:rPr lang="en-US" dirty="0">
                <a:sym typeface="Gill Sans" pitchFamily="-1" charset="0"/>
              </a:rPr>
              <a:t>Fourth level</a:t>
            </a:r>
          </a:p>
          <a:p>
            <a:pPr lvl="4"/>
            <a:r>
              <a:rPr lang="en-US" dirty="0">
                <a:sym typeface="Gill Sans" pitchFamily="-1" charset="0"/>
              </a:rPr>
              <a:t>Fifth level</a:t>
            </a:r>
          </a:p>
        </p:txBody>
      </p:sp>
      <p:sp>
        <p:nvSpPr>
          <p:cNvPr id="5" name="Rectangle 4"/>
          <p:cNvSpPr/>
          <p:nvPr/>
        </p:nvSpPr>
        <p:spPr bwMode="auto">
          <a:xfrm>
            <a:off x="0" y="0"/>
            <a:ext cx="9144000" cy="160734"/>
          </a:xfrm>
          <a:prstGeom prst="rect">
            <a:avLst/>
          </a:prstGeom>
          <a:solidFill>
            <a:schemeClr val="accent2"/>
          </a:solidFill>
          <a:ln w="0" cap="flat" cmpd="sng" algn="ctr">
            <a:noFill/>
            <a:prstDash val="solid"/>
            <a:round/>
            <a:headEnd type="none" w="med" len="med"/>
            <a:tailEnd type="none" w="med" len="med"/>
          </a:ln>
          <a:effectLst/>
        </p:spPr>
        <p:txBody>
          <a:bodyPr vert="horz" wrap="square" lIns="64291" tIns="32146" rIns="64291" bIns="32146" numCol="1" rtlCol="0" anchor="t" anchorCtr="0" compatLnSpc="1">
            <a:prstTxWarp prst="textNoShape">
              <a:avLst/>
            </a:prstTxWarp>
          </a:bodyPr>
          <a:lstStyle/>
          <a:p>
            <a:pPr marL="0" marR="0" indent="0" algn="ctr" defTabSz="642915" rtl="0" eaLnBrk="1" fontAlgn="base" latinLnBrk="0" hangingPunct="1">
              <a:lnSpc>
                <a:spcPct val="100000"/>
              </a:lnSpc>
              <a:spcBef>
                <a:spcPct val="0"/>
              </a:spcBef>
              <a:spcAft>
                <a:spcPct val="0"/>
              </a:spcAft>
              <a:buClrTx/>
              <a:buSzTx/>
              <a:buFontTx/>
              <a:buNone/>
              <a:tabLst/>
            </a:pPr>
            <a:endParaRPr kumimoji="0" lang="en-US" sz="3000" b="0" i="0" u="none" strike="noStrike" cap="none" normalizeH="0" baseline="0">
              <a:ln>
                <a:noFill/>
              </a:ln>
              <a:solidFill>
                <a:srgbClr val="000000"/>
              </a:solidFill>
              <a:effectLst/>
              <a:latin typeface="Gill Sans" pitchFamily="-1" charset="0"/>
              <a:ea typeface="ヒラギノ角ゴ ProN W3" pitchFamily="-1" charset="-128"/>
              <a:cs typeface="ヒラギノ角ゴ ProN W3" pitchFamily="-1" charset="-128"/>
              <a:sym typeface="Gill Sans" pitchFamily="-1" charset="0"/>
            </a:endParaRPr>
          </a:p>
        </p:txBody>
      </p:sp>
      <p:pic>
        <p:nvPicPr>
          <p:cNvPr id="6" name="Picture 5"/>
          <p:cNvPicPr>
            <a:picLocks noChangeAspect="1"/>
          </p:cNvPicPr>
          <p:nvPr userDrawn="1"/>
        </p:nvPicPr>
        <p:blipFill>
          <a:blip r:embed="rId14"/>
          <a:stretch>
            <a:fillRect/>
          </a:stretch>
        </p:blipFill>
        <p:spPr>
          <a:xfrm>
            <a:off x="5345696" y="6197600"/>
            <a:ext cx="3405398" cy="563696"/>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5" r:id="rId11"/>
    <p:sldLayoutId id="2147483676" r:id="rId12"/>
  </p:sldLayoutIdLst>
  <p:transition/>
  <p:txStyles>
    <p:titleStyle>
      <a:lvl1pPr algn="ctr" rtl="0" eaLnBrk="1" fontAlgn="base" hangingPunct="1">
        <a:spcBef>
          <a:spcPct val="0"/>
        </a:spcBef>
        <a:spcAft>
          <a:spcPct val="0"/>
        </a:spcAft>
        <a:defRPr sz="3500">
          <a:solidFill>
            <a:srgbClr val="343434"/>
          </a:solidFill>
          <a:latin typeface="+mj-lt"/>
          <a:ea typeface="+mj-ea"/>
          <a:cs typeface="+mj-cs"/>
          <a:sym typeface="Gill Sans" pitchFamily="-1" charset="0"/>
        </a:defRPr>
      </a:lvl1pPr>
      <a:lvl2pPr algn="ctr" rtl="0" eaLnBrk="1" fontAlgn="base" hangingPunct="1">
        <a:spcBef>
          <a:spcPct val="0"/>
        </a:spcBef>
        <a:spcAft>
          <a:spcPct val="0"/>
        </a:spcAft>
        <a:defRPr sz="5900">
          <a:solidFill>
            <a:schemeClr val="tx1"/>
          </a:solidFill>
          <a:latin typeface="Gill Sans" pitchFamily="-1" charset="0"/>
          <a:ea typeface="ヒラギノ角ゴ ProN W3" pitchFamily="-1" charset="-128"/>
          <a:cs typeface="ヒラギノ角ゴ ProN W3" pitchFamily="-1" charset="-128"/>
          <a:sym typeface="Gill Sans" pitchFamily="-1" charset="0"/>
        </a:defRPr>
      </a:lvl2pPr>
      <a:lvl3pPr algn="ctr" rtl="0" eaLnBrk="1" fontAlgn="base" hangingPunct="1">
        <a:spcBef>
          <a:spcPct val="0"/>
        </a:spcBef>
        <a:spcAft>
          <a:spcPct val="0"/>
        </a:spcAft>
        <a:defRPr sz="5900">
          <a:solidFill>
            <a:schemeClr val="tx1"/>
          </a:solidFill>
          <a:latin typeface="Gill Sans" pitchFamily="-1" charset="0"/>
          <a:ea typeface="ヒラギノ角ゴ ProN W3" pitchFamily="-1" charset="-128"/>
          <a:cs typeface="ヒラギノ角ゴ ProN W3" pitchFamily="-1" charset="-128"/>
          <a:sym typeface="Gill Sans" pitchFamily="-1" charset="0"/>
        </a:defRPr>
      </a:lvl3pPr>
      <a:lvl4pPr algn="ctr" rtl="0" eaLnBrk="1" fontAlgn="base" hangingPunct="1">
        <a:spcBef>
          <a:spcPct val="0"/>
        </a:spcBef>
        <a:spcAft>
          <a:spcPct val="0"/>
        </a:spcAft>
        <a:defRPr sz="5900">
          <a:solidFill>
            <a:schemeClr val="tx1"/>
          </a:solidFill>
          <a:latin typeface="Gill Sans" pitchFamily="-1" charset="0"/>
          <a:ea typeface="ヒラギノ角ゴ ProN W3" pitchFamily="-1" charset="-128"/>
          <a:cs typeface="ヒラギノ角ゴ ProN W3" pitchFamily="-1" charset="-128"/>
          <a:sym typeface="Gill Sans" pitchFamily="-1" charset="0"/>
        </a:defRPr>
      </a:lvl4pPr>
      <a:lvl5pPr algn="ctr" rtl="0" eaLnBrk="1" fontAlgn="base" hangingPunct="1">
        <a:spcBef>
          <a:spcPct val="0"/>
        </a:spcBef>
        <a:spcAft>
          <a:spcPct val="0"/>
        </a:spcAft>
        <a:defRPr sz="5900">
          <a:solidFill>
            <a:schemeClr val="tx1"/>
          </a:solidFill>
          <a:latin typeface="Gill Sans" pitchFamily="-1" charset="0"/>
          <a:ea typeface="ヒラギノ角ゴ ProN W3" pitchFamily="-1" charset="-128"/>
          <a:cs typeface="ヒラギノ角ゴ ProN W3" pitchFamily="-1" charset="-128"/>
          <a:sym typeface="Gill Sans" pitchFamily="-1" charset="0"/>
        </a:defRPr>
      </a:lvl5pPr>
      <a:lvl6pPr marL="321457" algn="ctr" rtl="0" eaLnBrk="1" fontAlgn="base" hangingPunct="1">
        <a:spcBef>
          <a:spcPct val="0"/>
        </a:spcBef>
        <a:spcAft>
          <a:spcPct val="0"/>
        </a:spcAft>
        <a:defRPr sz="5900">
          <a:solidFill>
            <a:schemeClr val="tx1"/>
          </a:solidFill>
          <a:latin typeface="Gill Sans" pitchFamily="-1" charset="0"/>
          <a:ea typeface="ヒラギノ角ゴ ProN W3" pitchFamily="-1" charset="-128"/>
          <a:cs typeface="ヒラギノ角ゴ ProN W3" pitchFamily="-1" charset="-128"/>
          <a:sym typeface="Gill Sans" pitchFamily="-1" charset="0"/>
        </a:defRPr>
      </a:lvl6pPr>
      <a:lvl7pPr marL="642915" algn="ctr" rtl="0" eaLnBrk="1" fontAlgn="base" hangingPunct="1">
        <a:spcBef>
          <a:spcPct val="0"/>
        </a:spcBef>
        <a:spcAft>
          <a:spcPct val="0"/>
        </a:spcAft>
        <a:defRPr sz="5900">
          <a:solidFill>
            <a:schemeClr val="tx1"/>
          </a:solidFill>
          <a:latin typeface="Gill Sans" pitchFamily="-1" charset="0"/>
          <a:ea typeface="ヒラギノ角ゴ ProN W3" pitchFamily="-1" charset="-128"/>
          <a:cs typeface="ヒラギノ角ゴ ProN W3" pitchFamily="-1" charset="-128"/>
          <a:sym typeface="Gill Sans" pitchFamily="-1" charset="0"/>
        </a:defRPr>
      </a:lvl7pPr>
      <a:lvl8pPr marL="964372" algn="ctr" rtl="0" eaLnBrk="1" fontAlgn="base" hangingPunct="1">
        <a:spcBef>
          <a:spcPct val="0"/>
        </a:spcBef>
        <a:spcAft>
          <a:spcPct val="0"/>
        </a:spcAft>
        <a:defRPr sz="5900">
          <a:solidFill>
            <a:schemeClr val="tx1"/>
          </a:solidFill>
          <a:latin typeface="Gill Sans" pitchFamily="-1" charset="0"/>
          <a:ea typeface="ヒラギノ角ゴ ProN W3" pitchFamily="-1" charset="-128"/>
          <a:cs typeface="ヒラギノ角ゴ ProN W3" pitchFamily="-1" charset="-128"/>
          <a:sym typeface="Gill Sans" pitchFamily="-1" charset="0"/>
        </a:defRPr>
      </a:lvl8pPr>
      <a:lvl9pPr marL="1285829" algn="ctr" rtl="0" eaLnBrk="1" fontAlgn="base" hangingPunct="1">
        <a:spcBef>
          <a:spcPct val="0"/>
        </a:spcBef>
        <a:spcAft>
          <a:spcPct val="0"/>
        </a:spcAft>
        <a:defRPr sz="5900">
          <a:solidFill>
            <a:schemeClr val="tx1"/>
          </a:solidFill>
          <a:latin typeface="Gill Sans" pitchFamily="-1" charset="0"/>
          <a:ea typeface="ヒラギノ角ゴ ProN W3" pitchFamily="-1" charset="-128"/>
          <a:cs typeface="ヒラギノ角ゴ ProN W3" pitchFamily="-1" charset="-128"/>
          <a:sym typeface="Gill Sans" pitchFamily="-1" charset="0"/>
        </a:defRPr>
      </a:lvl9pPr>
    </p:titleStyle>
    <p:bodyStyle>
      <a:lvl1pPr marL="534646" indent="-347130" algn="l" rtl="0" eaLnBrk="1" fontAlgn="base" hangingPunct="1">
        <a:spcBef>
          <a:spcPts val="2672"/>
        </a:spcBef>
        <a:spcAft>
          <a:spcPct val="0"/>
        </a:spcAft>
        <a:buClr>
          <a:schemeClr val="accent5"/>
        </a:buClr>
        <a:buSzPct val="100000"/>
        <a:buFont typeface="Gill Sans" pitchFamily="-1" charset="0"/>
        <a:buChar char="•"/>
        <a:defRPr sz="2200">
          <a:solidFill>
            <a:srgbClr val="000000"/>
          </a:solidFill>
          <a:latin typeface="+mn-lt"/>
          <a:ea typeface="+mn-ea"/>
          <a:cs typeface="+mn-cs"/>
          <a:sym typeface="Gill Sans" pitchFamily="-1" charset="0"/>
        </a:defRPr>
      </a:lvl1pPr>
      <a:lvl2pPr marL="847174" indent="-347130" algn="l" rtl="0" eaLnBrk="1" fontAlgn="base" hangingPunct="1">
        <a:spcBef>
          <a:spcPts val="2672"/>
        </a:spcBef>
        <a:spcAft>
          <a:spcPct val="0"/>
        </a:spcAft>
        <a:buClr>
          <a:schemeClr val="accent5"/>
        </a:buClr>
        <a:buSzPct val="100000"/>
        <a:buFont typeface="Gill Sans" pitchFamily="-1" charset="0"/>
        <a:buChar char="•"/>
        <a:defRPr sz="2200">
          <a:solidFill>
            <a:srgbClr val="000000"/>
          </a:solidFill>
          <a:latin typeface="+mn-lt"/>
          <a:ea typeface="+mn-ea"/>
          <a:cs typeface="+mn-cs"/>
          <a:sym typeface="Gill Sans" pitchFamily="-1" charset="0"/>
        </a:defRPr>
      </a:lvl2pPr>
      <a:lvl3pPr marL="1159702" indent="-347130" algn="l" rtl="0" eaLnBrk="1" fontAlgn="base" hangingPunct="1">
        <a:spcBef>
          <a:spcPts val="2672"/>
        </a:spcBef>
        <a:spcAft>
          <a:spcPct val="0"/>
        </a:spcAft>
        <a:buClr>
          <a:schemeClr val="accent5"/>
        </a:buClr>
        <a:buSzPct val="100000"/>
        <a:buFont typeface="Gill Sans" pitchFamily="-1" charset="0"/>
        <a:buChar char="•"/>
        <a:defRPr sz="2200">
          <a:solidFill>
            <a:srgbClr val="000000"/>
          </a:solidFill>
          <a:latin typeface="+mn-lt"/>
          <a:ea typeface="+mn-ea"/>
          <a:cs typeface="+mn-cs"/>
          <a:sym typeface="Gill Sans" pitchFamily="-1" charset="0"/>
        </a:defRPr>
      </a:lvl3pPr>
      <a:lvl4pPr marL="1472230" indent="-347130" algn="l" rtl="0" eaLnBrk="1" fontAlgn="base" hangingPunct="1">
        <a:spcBef>
          <a:spcPts val="2672"/>
        </a:spcBef>
        <a:spcAft>
          <a:spcPct val="0"/>
        </a:spcAft>
        <a:buClr>
          <a:schemeClr val="accent5"/>
        </a:buClr>
        <a:buSzPct val="100000"/>
        <a:buFont typeface="Gill Sans" pitchFamily="-1" charset="0"/>
        <a:buChar char="•"/>
        <a:defRPr sz="2200">
          <a:solidFill>
            <a:srgbClr val="000000"/>
          </a:solidFill>
          <a:latin typeface="+mn-lt"/>
          <a:ea typeface="+mn-ea"/>
          <a:cs typeface="+mn-cs"/>
          <a:sym typeface="Gill Sans" pitchFamily="-1" charset="0"/>
        </a:defRPr>
      </a:lvl4pPr>
      <a:lvl5pPr marL="1784758" indent="-347130" algn="l" rtl="0" eaLnBrk="1" fontAlgn="base" hangingPunct="1">
        <a:spcBef>
          <a:spcPts val="2672"/>
        </a:spcBef>
        <a:spcAft>
          <a:spcPct val="0"/>
        </a:spcAft>
        <a:buClr>
          <a:schemeClr val="accent5"/>
        </a:buClr>
        <a:buSzPct val="100000"/>
        <a:buFont typeface="Gill Sans" pitchFamily="-1" charset="0"/>
        <a:buChar char="•"/>
        <a:defRPr sz="2200">
          <a:solidFill>
            <a:srgbClr val="000000"/>
          </a:solidFill>
          <a:latin typeface="+mn-lt"/>
          <a:ea typeface="+mn-ea"/>
          <a:cs typeface="+mn-cs"/>
          <a:sym typeface="Gill Sans" pitchFamily="-1" charset="0"/>
        </a:defRPr>
      </a:lvl5pPr>
      <a:lvl6pPr marL="2106216" indent="-347130" algn="l" rtl="0" eaLnBrk="1" fontAlgn="base" hangingPunct="1">
        <a:spcBef>
          <a:spcPts val="2672"/>
        </a:spcBef>
        <a:spcAft>
          <a:spcPct val="0"/>
        </a:spcAft>
        <a:buSzPct val="171000"/>
        <a:buFont typeface="Gill Sans" pitchFamily="-1" charset="0"/>
        <a:buChar char="•"/>
        <a:defRPr sz="2200">
          <a:solidFill>
            <a:schemeClr val="tx1"/>
          </a:solidFill>
          <a:latin typeface="+mn-lt"/>
          <a:ea typeface="+mn-ea"/>
          <a:cs typeface="+mn-cs"/>
          <a:sym typeface="Gill Sans" pitchFamily="-1" charset="0"/>
        </a:defRPr>
      </a:lvl6pPr>
      <a:lvl7pPr marL="2427673" indent="-347130" algn="l" rtl="0" eaLnBrk="1" fontAlgn="base" hangingPunct="1">
        <a:spcBef>
          <a:spcPts val="2672"/>
        </a:spcBef>
        <a:spcAft>
          <a:spcPct val="0"/>
        </a:spcAft>
        <a:buSzPct val="171000"/>
        <a:buFont typeface="Gill Sans" pitchFamily="-1" charset="0"/>
        <a:buChar char="•"/>
        <a:defRPr sz="2200">
          <a:solidFill>
            <a:schemeClr val="tx1"/>
          </a:solidFill>
          <a:latin typeface="+mn-lt"/>
          <a:ea typeface="+mn-ea"/>
          <a:cs typeface="+mn-cs"/>
          <a:sym typeface="Gill Sans" pitchFamily="-1" charset="0"/>
        </a:defRPr>
      </a:lvl7pPr>
      <a:lvl8pPr marL="2749130" indent="-347130" algn="l" rtl="0" eaLnBrk="1" fontAlgn="base" hangingPunct="1">
        <a:spcBef>
          <a:spcPts val="2672"/>
        </a:spcBef>
        <a:spcAft>
          <a:spcPct val="0"/>
        </a:spcAft>
        <a:buSzPct val="171000"/>
        <a:buFont typeface="Gill Sans" pitchFamily="-1" charset="0"/>
        <a:buChar char="•"/>
        <a:defRPr sz="2200">
          <a:solidFill>
            <a:schemeClr val="tx1"/>
          </a:solidFill>
          <a:latin typeface="+mn-lt"/>
          <a:ea typeface="+mn-ea"/>
          <a:cs typeface="+mn-cs"/>
          <a:sym typeface="Gill Sans" pitchFamily="-1" charset="0"/>
        </a:defRPr>
      </a:lvl8pPr>
      <a:lvl9pPr marL="3070587" indent="-347130" algn="l" rtl="0" eaLnBrk="1" fontAlgn="base" hangingPunct="1">
        <a:spcBef>
          <a:spcPts val="2672"/>
        </a:spcBef>
        <a:spcAft>
          <a:spcPct val="0"/>
        </a:spcAft>
        <a:buSzPct val="171000"/>
        <a:buFont typeface="Gill Sans" pitchFamily="-1" charset="0"/>
        <a:buChar char="•"/>
        <a:defRPr sz="2200">
          <a:solidFill>
            <a:schemeClr val="tx1"/>
          </a:solidFill>
          <a:latin typeface="+mn-lt"/>
          <a:ea typeface="+mn-ea"/>
          <a:cs typeface="+mn-cs"/>
          <a:sym typeface="Gill Sans" pitchFamily="-1" charset="0"/>
        </a:defRPr>
      </a:lvl9pPr>
    </p:bodyStyle>
    <p:otherStyle>
      <a:defPPr>
        <a:defRPr lang="en-US"/>
      </a:defPPr>
      <a:lvl1pPr marL="0" algn="l" defTabSz="321457" rtl="0" eaLnBrk="1" latinLnBrk="0" hangingPunct="1">
        <a:defRPr sz="1300" kern="1200">
          <a:solidFill>
            <a:schemeClr val="tx1"/>
          </a:solidFill>
          <a:latin typeface="+mn-lt"/>
          <a:ea typeface="+mn-ea"/>
          <a:cs typeface="+mn-cs"/>
        </a:defRPr>
      </a:lvl1pPr>
      <a:lvl2pPr marL="321457" algn="l" defTabSz="321457" rtl="0" eaLnBrk="1" latinLnBrk="0" hangingPunct="1">
        <a:defRPr sz="1300" kern="1200">
          <a:solidFill>
            <a:schemeClr val="tx1"/>
          </a:solidFill>
          <a:latin typeface="+mn-lt"/>
          <a:ea typeface="+mn-ea"/>
          <a:cs typeface="+mn-cs"/>
        </a:defRPr>
      </a:lvl2pPr>
      <a:lvl3pPr marL="642915" algn="l" defTabSz="321457" rtl="0" eaLnBrk="1" latinLnBrk="0" hangingPunct="1">
        <a:defRPr sz="1300" kern="1200">
          <a:solidFill>
            <a:schemeClr val="tx1"/>
          </a:solidFill>
          <a:latin typeface="+mn-lt"/>
          <a:ea typeface="+mn-ea"/>
          <a:cs typeface="+mn-cs"/>
        </a:defRPr>
      </a:lvl3pPr>
      <a:lvl4pPr marL="964372" algn="l" defTabSz="321457" rtl="0" eaLnBrk="1" latinLnBrk="0" hangingPunct="1">
        <a:defRPr sz="1300" kern="1200">
          <a:solidFill>
            <a:schemeClr val="tx1"/>
          </a:solidFill>
          <a:latin typeface="+mn-lt"/>
          <a:ea typeface="+mn-ea"/>
          <a:cs typeface="+mn-cs"/>
        </a:defRPr>
      </a:lvl4pPr>
      <a:lvl5pPr marL="1285829" algn="l" defTabSz="321457" rtl="0" eaLnBrk="1" latinLnBrk="0" hangingPunct="1">
        <a:defRPr sz="1300" kern="1200">
          <a:solidFill>
            <a:schemeClr val="tx1"/>
          </a:solidFill>
          <a:latin typeface="+mn-lt"/>
          <a:ea typeface="+mn-ea"/>
          <a:cs typeface="+mn-cs"/>
        </a:defRPr>
      </a:lvl5pPr>
      <a:lvl6pPr marL="1607287" algn="l" defTabSz="321457" rtl="0" eaLnBrk="1" latinLnBrk="0" hangingPunct="1">
        <a:defRPr sz="1300" kern="1200">
          <a:solidFill>
            <a:schemeClr val="tx1"/>
          </a:solidFill>
          <a:latin typeface="+mn-lt"/>
          <a:ea typeface="+mn-ea"/>
          <a:cs typeface="+mn-cs"/>
        </a:defRPr>
      </a:lvl6pPr>
      <a:lvl7pPr marL="1928744" algn="l" defTabSz="321457" rtl="0" eaLnBrk="1" latinLnBrk="0" hangingPunct="1">
        <a:defRPr sz="1300" kern="1200">
          <a:solidFill>
            <a:schemeClr val="tx1"/>
          </a:solidFill>
          <a:latin typeface="+mn-lt"/>
          <a:ea typeface="+mn-ea"/>
          <a:cs typeface="+mn-cs"/>
        </a:defRPr>
      </a:lvl7pPr>
      <a:lvl8pPr marL="2250201" algn="l" defTabSz="321457" rtl="0" eaLnBrk="1" latinLnBrk="0" hangingPunct="1">
        <a:defRPr sz="1300" kern="1200">
          <a:solidFill>
            <a:schemeClr val="tx1"/>
          </a:solidFill>
          <a:latin typeface="+mn-lt"/>
          <a:ea typeface="+mn-ea"/>
          <a:cs typeface="+mn-cs"/>
        </a:defRPr>
      </a:lvl8pPr>
      <a:lvl9pPr marL="2571659" algn="l" defTabSz="321457" rtl="0" eaLnBrk="1" latinLnBrk="0" hangingPunct="1">
        <a:defRPr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hyperlink" Target="https://www.hsph.harvard.edu/office-of-education/committee-on-educational-policy-cep/course-forms/"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my.harvard.edu/" TargetMode="External"/><Relationship Id="rId2" Type="http://schemas.openxmlformats.org/officeDocument/2006/relationships/hyperlink" Target="http://canvas.harvard.edu/" TargetMode="External"/><Relationship Id="rId1" Type="http://schemas.openxmlformats.org/officeDocument/2006/relationships/slideLayout" Target="../slideLayouts/slideLayout2.xml"/><Relationship Id="rId4" Type="http://schemas.openxmlformats.org/officeDocument/2006/relationships/hyperlink" Target="https://canvas.harvard.edu/courses/34566/pages/best-practices-for-effective-teaching-designing-a-course-that-facilitates-student-learning"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hsph.me/canvas" TargetMode="External"/><Relationship Id="rId2" Type="http://schemas.openxmlformats.org/officeDocument/2006/relationships/hyperlink" Target="mailto:met@hsph.harvard.edu"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bokcenter.harvard.edu/tip-sheets/course-planning" TargetMode="Externa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0" y="0"/>
            <a:ext cx="9144000" cy="6858000"/>
          </a:xfrm>
          <a:prstGeom prst="rect">
            <a:avLst/>
          </a:prstGeom>
          <a:solidFill>
            <a:schemeClr val="accent2"/>
          </a:solidFill>
          <a:ln w="254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pitchFamily="-1" charset="0"/>
              <a:ea typeface="ヒラギノ角ゴ ProN W3" pitchFamily="-1" charset="-128"/>
              <a:cs typeface="ヒラギノ角ゴ ProN W3" pitchFamily="-1" charset="-128"/>
              <a:sym typeface="Gill Sans" pitchFamily="-1" charset="0"/>
            </a:endParaRPr>
          </a:p>
        </p:txBody>
      </p:sp>
      <p:sp>
        <p:nvSpPr>
          <p:cNvPr id="19457" name="Rectangle 1"/>
          <p:cNvSpPr>
            <a:spLocks/>
          </p:cNvSpPr>
          <p:nvPr/>
        </p:nvSpPr>
        <p:spPr bwMode="auto">
          <a:xfrm>
            <a:off x="571500" y="1169789"/>
            <a:ext cx="7777758" cy="4295180"/>
          </a:xfrm>
          <a:prstGeom prst="rect">
            <a:avLst/>
          </a:prstGeom>
          <a:noFill/>
          <a:ln w="12700" cap="flat">
            <a:noFill/>
            <a:miter lim="800000"/>
            <a:headEnd type="none" w="med" len="med"/>
            <a:tailEnd type="none" w="med" len="med"/>
          </a:ln>
        </p:spPr>
        <p:txBody>
          <a:bodyPr lIns="0" tIns="0" rIns="0" bIns="0" anchor="ctr">
            <a:prstTxWarp prst="textNoShape">
              <a:avLst/>
            </a:prstTxWarp>
          </a:bodyPr>
          <a:lstStyle/>
          <a:p>
            <a:endParaRPr lang="en-US" sz="3700" dirty="0">
              <a:solidFill>
                <a:srgbClr val="FFFFFF"/>
              </a:solidFill>
              <a:latin typeface="+mj-lt"/>
              <a:ea typeface="Helvetica" pitchFamily="-1" charset="0"/>
              <a:cs typeface="Helvetica" pitchFamily="-1" charset="0"/>
            </a:endParaRPr>
          </a:p>
          <a:p>
            <a:endParaRPr lang="en-US" sz="3700" dirty="0">
              <a:solidFill>
                <a:srgbClr val="FFFFFF"/>
              </a:solidFill>
              <a:latin typeface="+mj-lt"/>
              <a:ea typeface="Helvetica" pitchFamily="-1" charset="0"/>
              <a:cs typeface="Helvetica" pitchFamily="-1" charset="0"/>
            </a:endParaRPr>
          </a:p>
          <a:p>
            <a:r>
              <a:rPr lang="en-US" sz="3700" dirty="0">
                <a:solidFill>
                  <a:srgbClr val="FFFFFF"/>
                </a:solidFill>
                <a:latin typeface="+mj-lt"/>
                <a:ea typeface="Helvetica" pitchFamily="-1" charset="0"/>
                <a:cs typeface="Helvetica" pitchFamily="-1" charset="0"/>
              </a:rPr>
              <a:t>Designing a course that facilitates student learning:</a:t>
            </a:r>
          </a:p>
          <a:p>
            <a:pPr algn="ctr"/>
            <a:endParaRPr lang="en-US" sz="3700" dirty="0">
              <a:solidFill>
                <a:srgbClr val="FFFFFF"/>
              </a:solidFill>
              <a:latin typeface="+mj-lt"/>
              <a:ea typeface="Helvetica" pitchFamily="-1" charset="0"/>
              <a:cs typeface="Helvetica" pitchFamily="-1" charset="0"/>
              <a:sym typeface="Helvetica" pitchFamily="-1" charset="0"/>
            </a:endParaRPr>
          </a:p>
          <a:p>
            <a:pPr algn="ctr"/>
            <a:r>
              <a:rPr lang="en-US" sz="4000" b="1" dirty="0">
                <a:solidFill>
                  <a:srgbClr val="FFFFFF"/>
                </a:solidFill>
                <a:latin typeface="+mj-lt"/>
                <a:ea typeface="Helvetica" pitchFamily="-1" charset="0"/>
                <a:cs typeface="Helvetica" pitchFamily="-1" charset="0"/>
              </a:rPr>
              <a:t>What do you need to do </a:t>
            </a:r>
            <a:r>
              <a:rPr lang="en-US" sz="4000" b="1" i="1" dirty="0">
                <a:solidFill>
                  <a:srgbClr val="FFFFFF"/>
                </a:solidFill>
                <a:latin typeface="+mj-lt"/>
                <a:ea typeface="Helvetica" pitchFamily="-1" charset="0"/>
                <a:cs typeface="Helvetica" pitchFamily="-1" charset="0"/>
              </a:rPr>
              <a:t>before</a:t>
            </a:r>
            <a:r>
              <a:rPr lang="en-US" sz="4000" b="1" dirty="0">
                <a:solidFill>
                  <a:srgbClr val="FFFFFF"/>
                </a:solidFill>
                <a:latin typeface="+mj-lt"/>
                <a:ea typeface="Helvetica" pitchFamily="-1" charset="0"/>
                <a:cs typeface="Helvetica" pitchFamily="-1" charset="0"/>
              </a:rPr>
              <a:t> </a:t>
            </a:r>
          </a:p>
          <a:p>
            <a:pPr algn="ctr"/>
            <a:r>
              <a:rPr lang="en-US" sz="4000" b="1" dirty="0">
                <a:solidFill>
                  <a:srgbClr val="FFFFFF"/>
                </a:solidFill>
                <a:latin typeface="+mj-lt"/>
                <a:ea typeface="Helvetica" pitchFamily="-1" charset="0"/>
                <a:cs typeface="Helvetica" pitchFamily="-1" charset="0"/>
              </a:rPr>
              <a:t>the course begins?</a:t>
            </a:r>
            <a:r>
              <a:rPr lang="en-US" sz="3700" b="1" dirty="0">
                <a:solidFill>
                  <a:srgbClr val="FFFFFF"/>
                </a:solidFill>
                <a:latin typeface="+mj-lt"/>
                <a:ea typeface="Helvetica" pitchFamily="-1" charset="0"/>
                <a:cs typeface="Helvetica" pitchFamily="-1" charset="0"/>
              </a:rPr>
              <a:t/>
            </a:r>
            <a:br>
              <a:rPr lang="en-US" sz="3700" b="1" dirty="0">
                <a:solidFill>
                  <a:srgbClr val="FFFFFF"/>
                </a:solidFill>
                <a:latin typeface="+mj-lt"/>
                <a:ea typeface="Helvetica" pitchFamily="-1" charset="0"/>
                <a:cs typeface="Helvetica" pitchFamily="-1" charset="0"/>
              </a:rPr>
            </a:br>
            <a:endParaRPr lang="en-US" sz="3700" b="1" dirty="0">
              <a:solidFill>
                <a:srgbClr val="FFFFFF"/>
              </a:solidFill>
              <a:latin typeface="+mj-lt"/>
              <a:ea typeface="Helvetica" pitchFamily="-1" charset="0"/>
              <a:cs typeface="Helvetica" pitchFamily="-1" charset="0"/>
            </a:endParaRPr>
          </a:p>
          <a:p>
            <a:pPr algn="just"/>
            <a:endParaRPr lang="en-US" sz="2000" dirty="0">
              <a:solidFill>
                <a:srgbClr val="FFFFFF"/>
              </a:solidFill>
              <a:latin typeface="+mj-lt"/>
              <a:ea typeface="Helvetica" pitchFamily="-1" charset="0"/>
              <a:cs typeface="Helvetica" pitchFamily="-1" charset="0"/>
            </a:endParaRPr>
          </a:p>
          <a:p>
            <a:pPr algn="just"/>
            <a:r>
              <a:rPr lang="en-US" sz="2000" dirty="0">
                <a:solidFill>
                  <a:srgbClr val="FFFFFF"/>
                </a:solidFill>
                <a:latin typeface="+mj-lt"/>
                <a:ea typeface="Helvetica" pitchFamily="-1" charset="0"/>
                <a:cs typeface="Helvetica" pitchFamily="-1" charset="0"/>
              </a:rPr>
              <a:t>Active Learning </a:t>
            </a:r>
            <a:r>
              <a:rPr lang="en-US" sz="2000" dirty="0" smtClean="0">
                <a:solidFill>
                  <a:srgbClr val="FFFFFF"/>
                </a:solidFill>
                <a:latin typeface="+mj-lt"/>
                <a:ea typeface="Helvetica" pitchFamily="-1" charset="0"/>
                <a:cs typeface="Helvetica" pitchFamily="-1" charset="0"/>
              </a:rPr>
              <a:t>Workshop</a:t>
            </a:r>
          </a:p>
          <a:p>
            <a:pPr algn="just"/>
            <a:r>
              <a:rPr lang="en-US" sz="2000" dirty="0" smtClean="0">
                <a:solidFill>
                  <a:srgbClr val="FFFFFF"/>
                </a:solidFill>
                <a:latin typeface="+mj-lt"/>
                <a:ea typeface="Helvetica" pitchFamily="-1" charset="0"/>
                <a:cs typeface="Helvetica" pitchFamily="-1" charset="0"/>
              </a:rPr>
              <a:t> Nancy </a:t>
            </a:r>
            <a:r>
              <a:rPr lang="en-US" sz="2000" dirty="0">
                <a:solidFill>
                  <a:srgbClr val="FFFFFF"/>
                </a:solidFill>
                <a:latin typeface="+mj-lt"/>
                <a:ea typeface="Helvetica" pitchFamily="-1" charset="0"/>
                <a:cs typeface="Helvetica" pitchFamily="-1" charset="0"/>
              </a:rPr>
              <a:t>M. Kane, </a:t>
            </a:r>
            <a:r>
              <a:rPr lang="en-US" sz="2000" dirty="0" smtClean="0">
                <a:solidFill>
                  <a:srgbClr val="FFFFFF"/>
                </a:solidFill>
                <a:latin typeface="+mj-lt"/>
                <a:ea typeface="Helvetica" pitchFamily="-1" charset="0"/>
                <a:cs typeface="Helvetica" pitchFamily="-1" charset="0"/>
              </a:rPr>
              <a:t>DBA</a:t>
            </a:r>
          </a:p>
          <a:p>
            <a:pPr algn="just"/>
            <a:r>
              <a:rPr lang="en-US" sz="2000" dirty="0" smtClean="0">
                <a:solidFill>
                  <a:srgbClr val="FFFFFF"/>
                </a:solidFill>
                <a:latin typeface="+mj-lt"/>
                <a:ea typeface="Helvetica" pitchFamily="-1" charset="0"/>
                <a:cs typeface="Helvetica" pitchFamily="-1" charset="0"/>
              </a:rPr>
              <a:t>David Ginnings, </a:t>
            </a:r>
            <a:r>
              <a:rPr lang="en-US" sz="2000" dirty="0" err="1" smtClean="0">
                <a:solidFill>
                  <a:srgbClr val="FFFFFF"/>
                </a:solidFill>
                <a:latin typeface="+mj-lt"/>
                <a:ea typeface="Helvetica" pitchFamily="-1" charset="0"/>
                <a:cs typeface="Helvetica" pitchFamily="-1" charset="0"/>
              </a:rPr>
              <a:t>EdD</a:t>
            </a:r>
            <a:endParaRPr lang="en-US" sz="2000" dirty="0">
              <a:solidFill>
                <a:srgbClr val="FFFFFF"/>
              </a:solidFill>
              <a:latin typeface="+mj-lt"/>
              <a:ea typeface="Helvetica" pitchFamily="-1" charset="0"/>
              <a:cs typeface="Helvetica" pitchFamily="-1" charset="0"/>
            </a:endParaRPr>
          </a:p>
          <a:p>
            <a:endParaRPr lang="en-US" sz="4000" dirty="0"/>
          </a:p>
        </p:txBody>
      </p:sp>
      <p:pic>
        <p:nvPicPr>
          <p:cNvPr id="13" name="Picture 5"/>
          <p:cNvPicPr>
            <a:picLocks noChangeAspect="1" noChangeArrowheads="1"/>
          </p:cNvPicPr>
          <p:nvPr/>
        </p:nvPicPr>
        <p:blipFill>
          <a:blip r:embed="rId2"/>
          <a:srcRect/>
          <a:stretch>
            <a:fillRect/>
          </a:stretch>
        </p:blipFill>
        <p:spPr bwMode="auto">
          <a:xfrm>
            <a:off x="0" y="267891"/>
            <a:ext cx="9144000" cy="848320"/>
          </a:xfrm>
          <a:prstGeom prst="rect">
            <a:avLst/>
          </a:prstGeom>
          <a:noFill/>
          <a:ln w="12700" cap="flat">
            <a:noFill/>
            <a:miter lim="800000"/>
            <a:headEnd/>
            <a:tailEnd/>
          </a:ln>
        </p:spPr>
      </p:pic>
      <p:grpSp>
        <p:nvGrpSpPr>
          <p:cNvPr id="14" name="Group 13"/>
          <p:cNvGrpSpPr/>
          <p:nvPr/>
        </p:nvGrpSpPr>
        <p:grpSpPr>
          <a:xfrm>
            <a:off x="250033" y="360037"/>
            <a:ext cx="4353717" cy="573253"/>
            <a:chOff x="250033" y="360037"/>
            <a:chExt cx="4353717" cy="573253"/>
          </a:xfrm>
        </p:grpSpPr>
        <p:sp>
          <p:nvSpPr>
            <p:cNvPr id="15" name="Rectangle 14"/>
            <p:cNvSpPr/>
            <p:nvPr/>
          </p:nvSpPr>
          <p:spPr bwMode="auto">
            <a:xfrm>
              <a:off x="250033" y="438150"/>
              <a:ext cx="4353717" cy="457200"/>
            </a:xfrm>
            <a:prstGeom prst="rect">
              <a:avLst/>
            </a:prstGeom>
            <a:solidFill>
              <a:srgbClr val="FFFFFF"/>
            </a:solidFill>
            <a:ln w="254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dirty="0">
                <a:ln>
                  <a:noFill/>
                </a:ln>
                <a:solidFill>
                  <a:srgbClr val="000000"/>
                </a:solidFill>
                <a:effectLst/>
                <a:latin typeface="Gill Sans" pitchFamily="-1" charset="0"/>
                <a:ea typeface="ヒラギノ角ゴ ProN W3" pitchFamily="-1" charset="-128"/>
                <a:cs typeface="ヒラギノ角ゴ ProN W3" pitchFamily="-1" charset="-128"/>
                <a:sym typeface="Gill Sans" pitchFamily="-1" charset="0"/>
              </a:endParaRPr>
            </a:p>
          </p:txBody>
        </p:sp>
        <p:pic>
          <p:nvPicPr>
            <p:cNvPr id="16" name="Picture 15" descr="HarvardChan_logo_hrz_RGB_Large.png"/>
            <p:cNvPicPr>
              <a:picLocks noChangeAspect="1"/>
            </p:cNvPicPr>
            <p:nvPr/>
          </p:nvPicPr>
          <p:blipFill>
            <a:blip r:embed="rId3"/>
            <a:stretch>
              <a:fillRect/>
            </a:stretch>
          </p:blipFill>
          <p:spPr>
            <a:xfrm>
              <a:off x="340516" y="360037"/>
              <a:ext cx="3463133" cy="573253"/>
            </a:xfrm>
            <a:prstGeom prst="rect">
              <a:avLst/>
            </a:prstGeom>
          </p:spPr>
        </p:pic>
      </p:gr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4942" y="329521"/>
            <a:ext cx="8116152" cy="1062831"/>
          </a:xfrm>
        </p:spPr>
        <p:txBody>
          <a:bodyPr/>
          <a:lstStyle/>
          <a:p>
            <a:pPr algn="l"/>
            <a:r>
              <a:rPr lang="en-US" sz="2800" i="1" dirty="0" smtClean="0"/>
              <a:t>Written Assignments</a:t>
            </a:r>
            <a:endParaRPr lang="en-US" sz="2800" b="1" dirty="0"/>
          </a:p>
        </p:txBody>
      </p:sp>
      <p:sp>
        <p:nvSpPr>
          <p:cNvPr id="3" name="Content Placeholder 2"/>
          <p:cNvSpPr>
            <a:spLocks noGrp="1"/>
          </p:cNvSpPr>
          <p:nvPr>
            <p:ph idx="1"/>
          </p:nvPr>
        </p:nvSpPr>
        <p:spPr>
          <a:xfrm>
            <a:off x="500063" y="1604308"/>
            <a:ext cx="8251031" cy="4503599"/>
          </a:xfrm>
        </p:spPr>
        <p:txBody>
          <a:bodyPr/>
          <a:lstStyle/>
          <a:p>
            <a:pPr marL="187516" indent="0">
              <a:lnSpc>
                <a:spcPct val="150000"/>
              </a:lnSpc>
              <a:spcBef>
                <a:spcPts val="0"/>
              </a:spcBef>
              <a:buNone/>
            </a:pPr>
            <a:r>
              <a:rPr lang="en-US" sz="2000" b="1" i="1" dirty="0" smtClean="0"/>
              <a:t>Written </a:t>
            </a:r>
            <a:r>
              <a:rPr lang="en-US" sz="2000" b="1" i="1" dirty="0"/>
              <a:t>Assignments</a:t>
            </a:r>
            <a:r>
              <a:rPr lang="en-US" sz="2000" i="1" dirty="0"/>
              <a:t>: </a:t>
            </a:r>
            <a:r>
              <a:rPr lang="en-US" sz="2000" dirty="0"/>
              <a:t>Students must demonstrate the ability to apply conceptual material (readings and lectures) to the case assignment to come up with analysis/conclusions. Applying abstract concepts to real situations in a way that is useful for decision making is a skill that takes practice, and is a key objective of this course. Papers must be well organized and written succinctly, directly addressing the assignment questions.</a:t>
            </a:r>
          </a:p>
          <a:p>
            <a:pPr marL="187516" indent="0">
              <a:lnSpc>
                <a:spcPct val="150000"/>
              </a:lnSpc>
              <a:spcBef>
                <a:spcPts val="0"/>
              </a:spcBef>
              <a:buNone/>
            </a:pPr>
            <a:endParaRPr lang="en-US" sz="1800" b="1" dirty="0" smtClean="0"/>
          </a:p>
        </p:txBody>
      </p:sp>
    </p:spTree>
    <p:extLst>
      <p:ext uri="{BB962C8B-B14F-4D97-AF65-F5344CB8AC3E}">
        <p14:creationId xmlns:p14="http://schemas.microsoft.com/office/powerpoint/2010/main" val="84645747"/>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63" y="818867"/>
            <a:ext cx="8251031" cy="5289040"/>
          </a:xfrm>
        </p:spPr>
        <p:txBody>
          <a:bodyPr/>
          <a:lstStyle/>
          <a:p>
            <a:pPr marL="0" indent="0">
              <a:spcBef>
                <a:spcPts val="0"/>
              </a:spcBef>
              <a:buNone/>
            </a:pPr>
            <a:r>
              <a:rPr lang="en-US" sz="2800" b="1" dirty="0" smtClean="0">
                <a:solidFill>
                  <a:srgbClr val="D5752B"/>
                </a:solidFill>
              </a:rPr>
              <a:t>Question 3: </a:t>
            </a:r>
            <a:r>
              <a:rPr lang="en-US" sz="2400" b="1" dirty="0" smtClean="0"/>
              <a:t>Is </a:t>
            </a:r>
            <a:r>
              <a:rPr lang="en-US" sz="2400" b="1" dirty="0"/>
              <a:t>your </a:t>
            </a:r>
            <a:r>
              <a:rPr lang="en-US" sz="2400" b="1" dirty="0" smtClean="0"/>
              <a:t>course structure </a:t>
            </a:r>
            <a:r>
              <a:rPr lang="en-US" sz="2400" b="1" dirty="0"/>
              <a:t>coherent? Does it have a logical progression, a story line, a framework derived from theory that guides it</a:t>
            </a:r>
            <a:r>
              <a:rPr lang="en-US" sz="2400" b="1" dirty="0" smtClean="0"/>
              <a:t>?</a:t>
            </a:r>
          </a:p>
          <a:p>
            <a:pPr marL="0" indent="0">
              <a:spcBef>
                <a:spcPts val="0"/>
              </a:spcBef>
              <a:buNone/>
            </a:pPr>
            <a:endParaRPr lang="en-US" sz="2400" b="1" dirty="0"/>
          </a:p>
          <a:p>
            <a:pPr marL="944772" lvl="1" indent="-342900">
              <a:lnSpc>
                <a:spcPct val="140000"/>
              </a:lnSpc>
              <a:spcBef>
                <a:spcPts val="0"/>
              </a:spcBef>
              <a:buFont typeface="Wingdings" charset="2"/>
              <a:buChar char="Ø"/>
            </a:pPr>
            <a:r>
              <a:rPr lang="en-US" dirty="0"/>
              <a:t>Do the classes build on each other?</a:t>
            </a:r>
          </a:p>
          <a:p>
            <a:pPr marL="944772" lvl="1" indent="-342900">
              <a:lnSpc>
                <a:spcPct val="140000"/>
              </a:lnSpc>
              <a:spcBef>
                <a:spcPts val="0"/>
              </a:spcBef>
              <a:buFont typeface="Wingdings" charset="2"/>
              <a:buChar char="Ø"/>
            </a:pPr>
            <a:r>
              <a:rPr lang="en-US" dirty="0"/>
              <a:t>Is the pacing reasonable?</a:t>
            </a:r>
          </a:p>
          <a:p>
            <a:pPr marL="1257300" lvl="2" indent="-342900">
              <a:lnSpc>
                <a:spcPct val="120000"/>
              </a:lnSpc>
              <a:spcBef>
                <a:spcPts val="0"/>
              </a:spcBef>
              <a:buFont typeface="Wingdings" panose="05000000000000000000" pitchFamily="2" charset="2"/>
              <a:buChar char="§"/>
            </a:pPr>
            <a:r>
              <a:rPr lang="en-US" dirty="0"/>
              <a:t>Research recommends that educators trade off broad coverage in favor of “deep understanding” </a:t>
            </a:r>
          </a:p>
          <a:p>
            <a:pPr marL="1257300" lvl="2" indent="-342900">
              <a:lnSpc>
                <a:spcPct val="120000"/>
              </a:lnSpc>
              <a:spcBef>
                <a:spcPts val="0"/>
              </a:spcBef>
              <a:buFont typeface="Wingdings" panose="05000000000000000000" pitchFamily="2" charset="2"/>
              <a:buChar char="§"/>
            </a:pPr>
            <a:r>
              <a:rPr lang="en-US" dirty="0"/>
              <a:t>Undergrads complete roughly 43% of readings assigned; higher rate if rationale for the reading is explained in the syllabus, linked to learning objectives</a:t>
            </a:r>
          </a:p>
          <a:p>
            <a:pPr marL="944772" lvl="1" indent="-342900">
              <a:lnSpc>
                <a:spcPct val="140000"/>
              </a:lnSpc>
              <a:spcBef>
                <a:spcPts val="0"/>
              </a:spcBef>
              <a:buFont typeface="Wingdings" charset="2"/>
              <a:buChar char="Ø"/>
            </a:pPr>
            <a:r>
              <a:rPr lang="en-US" dirty="0"/>
              <a:t>Does it build in moments for review?</a:t>
            </a:r>
          </a:p>
          <a:p>
            <a:pPr>
              <a:spcBef>
                <a:spcPts val="0"/>
              </a:spcBef>
            </a:pPr>
            <a:endParaRPr lang="en-US" dirty="0"/>
          </a:p>
        </p:txBody>
      </p:sp>
    </p:spTree>
    <p:extLst>
      <p:ext uri="{BB962C8B-B14F-4D97-AF65-F5344CB8AC3E}">
        <p14:creationId xmlns:p14="http://schemas.microsoft.com/office/powerpoint/2010/main" val="2881718178"/>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4672" y="416566"/>
            <a:ext cx="7946422" cy="1553766"/>
          </a:xfrm>
        </p:spPr>
        <p:txBody>
          <a:bodyPr/>
          <a:lstStyle/>
          <a:p>
            <a:pPr algn="l"/>
            <a:r>
              <a:rPr lang="en-US" altLang="en-US" sz="2800" dirty="0"/>
              <a:t/>
            </a:r>
            <a:br>
              <a:rPr lang="en-US" altLang="en-US" sz="2800" dirty="0"/>
            </a:br>
            <a:r>
              <a:rPr lang="en-US" altLang="en-US" sz="2800" b="1" dirty="0" smtClean="0">
                <a:latin typeface="Calibri" panose="020F0502020204030204" pitchFamily="34" charset="0"/>
              </a:rPr>
              <a:t>The </a:t>
            </a:r>
            <a:r>
              <a:rPr lang="en-US" altLang="en-US" sz="2800" b="1" dirty="0">
                <a:latin typeface="Calibri" panose="020F0502020204030204" pitchFamily="34" charset="0"/>
              </a:rPr>
              <a:t>Concept of Corporate Strategy</a:t>
            </a:r>
            <a:endParaRPr lang="en-US" sz="2800" b="1" dirty="0">
              <a:latin typeface="Calibri" panose="020F0502020204030204" pitchFamily="34" charset="0"/>
            </a:endParaRPr>
          </a:p>
        </p:txBody>
      </p:sp>
      <p:pic>
        <p:nvPicPr>
          <p:cNvPr id="10" name="Content Placeholder 9" descr="Screen Shot 2016-10-19 at 1.51.49 PM.png"/>
          <p:cNvPicPr>
            <a:picLocks noGrp="1" noChangeAspect="1"/>
          </p:cNvPicPr>
          <p:nvPr>
            <p:ph idx="1"/>
          </p:nvPr>
        </p:nvPicPr>
        <p:blipFill>
          <a:blip r:embed="rId2">
            <a:extLst>
              <a:ext uri="{28A0092B-C50C-407E-A947-70E740481C1C}">
                <a14:useLocalDpi xmlns:a14="http://schemas.microsoft.com/office/drawing/2010/main" val="0"/>
              </a:ext>
            </a:extLst>
          </a:blip>
          <a:srcRect t="2695" b="2695"/>
          <a:stretch>
            <a:fillRect/>
          </a:stretch>
        </p:blipFill>
        <p:spPr>
          <a:xfrm>
            <a:off x="675085" y="1860947"/>
            <a:ext cx="8251031" cy="4018359"/>
          </a:xfrm>
        </p:spPr>
      </p:pic>
      <p:sp>
        <p:nvSpPr>
          <p:cNvPr id="3" name="TextBox 2"/>
          <p:cNvSpPr txBox="1"/>
          <p:nvPr/>
        </p:nvSpPr>
        <p:spPr>
          <a:xfrm>
            <a:off x="675085" y="416566"/>
            <a:ext cx="8076009" cy="523220"/>
          </a:xfrm>
          <a:prstGeom prst="rect">
            <a:avLst/>
          </a:prstGeom>
          <a:noFill/>
        </p:spPr>
        <p:txBody>
          <a:bodyPr wrap="square" rtlCol="0">
            <a:spAutoFit/>
          </a:bodyPr>
          <a:lstStyle/>
          <a:p>
            <a:r>
              <a:rPr lang="en-US" sz="2800" i="1" dirty="0" smtClean="0">
                <a:solidFill>
                  <a:srgbClr val="343434"/>
                </a:solidFill>
              </a:rPr>
              <a:t>Course Framework Derived from Theory</a:t>
            </a:r>
          </a:p>
        </p:txBody>
      </p:sp>
    </p:spTree>
    <p:extLst>
      <p:ext uri="{BB962C8B-B14F-4D97-AF65-F5344CB8AC3E}">
        <p14:creationId xmlns:p14="http://schemas.microsoft.com/office/powerpoint/2010/main" val="1283269816"/>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63" y="768731"/>
            <a:ext cx="8251031" cy="5339176"/>
          </a:xfrm>
        </p:spPr>
        <p:txBody>
          <a:bodyPr/>
          <a:lstStyle/>
          <a:p>
            <a:pPr marL="0" indent="0">
              <a:spcBef>
                <a:spcPts val="0"/>
              </a:spcBef>
              <a:buNone/>
            </a:pPr>
            <a:r>
              <a:rPr lang="en-US" sz="2800" b="1" dirty="0" smtClean="0">
                <a:solidFill>
                  <a:srgbClr val="D5752B"/>
                </a:solidFill>
              </a:rPr>
              <a:t>Question 4: </a:t>
            </a:r>
            <a:r>
              <a:rPr lang="en-US" sz="2400" b="1" dirty="0" smtClean="0"/>
              <a:t>Does </a:t>
            </a:r>
            <a:r>
              <a:rPr lang="en-US" sz="2400" b="1" dirty="0"/>
              <a:t>your syllabus build the appropriate skills/competencies?  </a:t>
            </a:r>
            <a:endParaRPr lang="en-US" sz="2400" b="1" dirty="0" smtClean="0"/>
          </a:p>
          <a:p>
            <a:pPr marL="0" indent="0">
              <a:spcBef>
                <a:spcPts val="0"/>
              </a:spcBef>
              <a:buNone/>
            </a:pPr>
            <a:endParaRPr lang="en-US" sz="2400" b="1" dirty="0"/>
          </a:p>
          <a:p>
            <a:pPr marL="655428" lvl="1" indent="-342900">
              <a:spcBef>
                <a:spcPts val="0"/>
              </a:spcBef>
              <a:buFont typeface="Wingdings" charset="2"/>
              <a:buChar char="Ø"/>
            </a:pPr>
            <a:r>
              <a:rPr lang="en-US" dirty="0"/>
              <a:t>Is the degree of difficulty right for the cohort? </a:t>
            </a:r>
            <a:endParaRPr lang="en-US" dirty="0" smtClean="0"/>
          </a:p>
          <a:p>
            <a:pPr marL="655428" lvl="1" indent="-342900">
              <a:spcBef>
                <a:spcPts val="0"/>
              </a:spcBef>
              <a:buFont typeface="Wingdings" charset="2"/>
              <a:buChar char="Ø"/>
            </a:pPr>
            <a:r>
              <a:rPr lang="en-US" dirty="0" smtClean="0"/>
              <a:t>Are </a:t>
            </a:r>
            <a:r>
              <a:rPr lang="en-US" dirty="0"/>
              <a:t>assignments designed to force students to think</a:t>
            </a:r>
            <a:r>
              <a:rPr lang="en-US" dirty="0" smtClean="0"/>
              <a:t>? Or </a:t>
            </a:r>
            <a:r>
              <a:rPr lang="en-US" dirty="0"/>
              <a:t>to show what they remember from prior readings and class sessions</a:t>
            </a:r>
            <a:r>
              <a:rPr lang="en-US" dirty="0" smtClean="0"/>
              <a:t>? </a:t>
            </a:r>
          </a:p>
          <a:p>
            <a:pPr marL="655428" lvl="1" indent="-342900">
              <a:spcBef>
                <a:spcPts val="0"/>
              </a:spcBef>
              <a:buFont typeface="Wingdings" charset="2"/>
              <a:buChar char="Ø"/>
            </a:pPr>
            <a:r>
              <a:rPr lang="en-US" dirty="0" smtClean="0"/>
              <a:t>Do </a:t>
            </a:r>
            <a:r>
              <a:rPr lang="en-US" dirty="0"/>
              <a:t>the assignments develop skills that build to a final exam or project?</a:t>
            </a:r>
          </a:p>
          <a:p>
            <a:pPr marL="655428" lvl="1" indent="-342900">
              <a:spcBef>
                <a:spcPts val="0"/>
              </a:spcBef>
              <a:buFont typeface="Wingdings" charset="2"/>
              <a:buChar char="Ø"/>
            </a:pPr>
            <a:r>
              <a:rPr lang="en-US" dirty="0"/>
              <a:t>For written assignments that take place during the course, how quickly can they be graded and feedback returned?</a:t>
            </a:r>
          </a:p>
          <a:p>
            <a:pPr marL="655428" lvl="1" indent="-342900">
              <a:spcBef>
                <a:spcPts val="0"/>
              </a:spcBef>
              <a:buFont typeface="Wingdings" charset="2"/>
              <a:buChar char="Ø"/>
            </a:pPr>
            <a:r>
              <a:rPr lang="en-US" dirty="0"/>
              <a:t>Do you want students to complete assignment prospectively for what will happen later in class, or retrospectively to reinforce what just occurred in class?</a:t>
            </a:r>
          </a:p>
        </p:txBody>
      </p:sp>
    </p:spTree>
    <p:extLst>
      <p:ext uri="{BB962C8B-B14F-4D97-AF65-F5344CB8AC3E}">
        <p14:creationId xmlns:p14="http://schemas.microsoft.com/office/powerpoint/2010/main" val="2719678925"/>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1905" y="321469"/>
            <a:ext cx="8243505" cy="1301591"/>
          </a:xfrm>
        </p:spPr>
        <p:txBody>
          <a:bodyPr/>
          <a:lstStyle/>
          <a:p>
            <a:pPr algn="l"/>
            <a:r>
              <a:rPr lang="en-US" sz="2800" i="1" dirty="0" smtClean="0"/>
              <a:t>Expectations for Written Assignments</a:t>
            </a:r>
            <a:endParaRPr lang="en-US" sz="2800" i="1" dirty="0"/>
          </a:p>
        </p:txBody>
      </p:sp>
      <p:sp>
        <p:nvSpPr>
          <p:cNvPr id="3" name="Content Placeholder 2"/>
          <p:cNvSpPr>
            <a:spLocks noGrp="1"/>
          </p:cNvSpPr>
          <p:nvPr>
            <p:ph idx="1"/>
          </p:nvPr>
        </p:nvSpPr>
        <p:spPr>
          <a:xfrm>
            <a:off x="500063" y="1536701"/>
            <a:ext cx="8251031" cy="4571206"/>
          </a:xfrm>
        </p:spPr>
        <p:txBody>
          <a:bodyPr/>
          <a:lstStyle/>
          <a:p>
            <a:pPr marL="187516" indent="0">
              <a:spcBef>
                <a:spcPts val="0"/>
              </a:spcBef>
              <a:spcAft>
                <a:spcPts val="0"/>
              </a:spcAft>
              <a:buNone/>
              <a:tabLst>
                <a:tab pos="457200" algn="l"/>
                <a:tab pos="914400" algn="l"/>
                <a:tab pos="3200400" algn="l"/>
              </a:tabLst>
            </a:pPr>
            <a:r>
              <a:rPr lang="en-US" sz="2400" dirty="0">
                <a:latin typeface="+mj-lt"/>
                <a:ea typeface="Times New Roman" panose="02020603050405020304" pitchFamily="18" charset="0"/>
                <a:cs typeface="Arial" panose="020B0604020202020204" pitchFamily="34" charset="0"/>
              </a:rPr>
              <a:t>Homework assignments should be delivered electronically to the course drop box on or before the due date/time. All papers must be typewritten, double spaced, using Arial or Times New Roman font, font size 11</a:t>
            </a:r>
            <a:r>
              <a:rPr lang="en-US" sz="2400" b="1" dirty="0">
                <a:latin typeface="+mj-lt"/>
                <a:ea typeface="Times New Roman" panose="02020603050405020304" pitchFamily="18" charset="0"/>
                <a:cs typeface="Arial" panose="020B0604020202020204" pitchFamily="34" charset="0"/>
              </a:rPr>
              <a:t>. </a:t>
            </a:r>
            <a:endParaRPr lang="en-US" sz="2400" b="1" dirty="0" smtClean="0">
              <a:latin typeface="+mj-lt"/>
              <a:ea typeface="Times New Roman" panose="02020603050405020304" pitchFamily="18" charset="0"/>
              <a:cs typeface="Arial" panose="020B0604020202020204" pitchFamily="34" charset="0"/>
            </a:endParaRPr>
          </a:p>
          <a:p>
            <a:pPr marL="187516" indent="0">
              <a:spcBef>
                <a:spcPts val="0"/>
              </a:spcBef>
              <a:spcAft>
                <a:spcPts val="0"/>
              </a:spcAft>
              <a:buNone/>
              <a:tabLst>
                <a:tab pos="457200" algn="l"/>
                <a:tab pos="914400" algn="l"/>
                <a:tab pos="3200400" algn="l"/>
              </a:tabLst>
            </a:pPr>
            <a:endParaRPr lang="en-US" sz="2400" b="1" dirty="0">
              <a:latin typeface="+mj-lt"/>
              <a:ea typeface="Times New Roman" panose="02020603050405020304" pitchFamily="18" charset="0"/>
              <a:cs typeface="Arial" panose="020B0604020202020204" pitchFamily="34" charset="0"/>
            </a:endParaRPr>
          </a:p>
          <a:p>
            <a:pPr marL="187516" indent="0">
              <a:spcBef>
                <a:spcPts val="0"/>
              </a:spcBef>
              <a:spcAft>
                <a:spcPts val="0"/>
              </a:spcAft>
              <a:buNone/>
              <a:tabLst>
                <a:tab pos="457200" algn="l"/>
                <a:tab pos="914400" algn="l"/>
                <a:tab pos="3200400" algn="l"/>
              </a:tabLst>
            </a:pPr>
            <a:r>
              <a:rPr lang="en-US" sz="2400" b="1" dirty="0" smtClean="0">
                <a:latin typeface="+mj-lt"/>
                <a:ea typeface="Times New Roman" panose="02020603050405020304" pitchFamily="18" charset="0"/>
                <a:cs typeface="Arial" panose="020B0604020202020204" pitchFamily="34" charset="0"/>
              </a:rPr>
              <a:t>Five </a:t>
            </a:r>
            <a:r>
              <a:rPr lang="en-US" sz="2400" b="1" dirty="0">
                <a:latin typeface="+mj-lt"/>
                <a:ea typeface="Times New Roman" panose="02020603050405020304" pitchFamily="18" charset="0"/>
                <a:cs typeface="Arial" panose="020B0604020202020204" pitchFamily="34" charset="0"/>
              </a:rPr>
              <a:t>page limit. Do not do additional research on the case, theories, or the topic generally; this is not a research project where more knowledge needs to be discovered. It is a chance to show how well you can apply key course concepts to a case situation as presented.</a:t>
            </a:r>
            <a:r>
              <a:rPr lang="en-US" sz="2400" dirty="0">
                <a:latin typeface="+mj-lt"/>
                <a:ea typeface="Times New Roman" panose="02020603050405020304" pitchFamily="18" charset="0"/>
                <a:cs typeface="Arial" panose="020B0604020202020204" pitchFamily="34" charset="0"/>
              </a:rPr>
              <a:t> </a:t>
            </a:r>
          </a:p>
          <a:p>
            <a:pPr marL="187516" indent="0">
              <a:spcBef>
                <a:spcPts val="0"/>
              </a:spcBef>
              <a:spcAft>
                <a:spcPts val="0"/>
              </a:spcAft>
              <a:buNone/>
              <a:tabLst>
                <a:tab pos="457200" algn="l"/>
                <a:tab pos="914400" algn="l"/>
                <a:tab pos="3200400" algn="l"/>
              </a:tabLst>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187516" indent="0">
              <a:spcBef>
                <a:spcPts val="0"/>
              </a:spcBef>
              <a:spcAft>
                <a:spcPts val="0"/>
              </a:spcAft>
              <a:buNone/>
            </a:pPr>
            <a:endParaRPr lang="en-US" dirty="0"/>
          </a:p>
        </p:txBody>
      </p:sp>
    </p:spTree>
    <p:extLst>
      <p:ext uri="{BB962C8B-B14F-4D97-AF65-F5344CB8AC3E}">
        <p14:creationId xmlns:p14="http://schemas.microsoft.com/office/powerpoint/2010/main" val="707825308"/>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1651" y="321469"/>
            <a:ext cx="8099443" cy="1553766"/>
          </a:xfrm>
        </p:spPr>
        <p:txBody>
          <a:bodyPr/>
          <a:lstStyle/>
          <a:p>
            <a:pPr algn="l"/>
            <a:r>
              <a:rPr lang="en-US" sz="2800" i="1" dirty="0" smtClean="0"/>
              <a:t>Sample Assignment: </a:t>
            </a:r>
            <a:r>
              <a:rPr lang="en-US" sz="2800" dirty="0" smtClean="0"/>
              <a:t>Forcing Evaluation and Judgment</a:t>
            </a:r>
            <a:endParaRPr lang="en-US" sz="2800" dirty="0"/>
          </a:p>
        </p:txBody>
      </p:sp>
      <p:sp>
        <p:nvSpPr>
          <p:cNvPr id="3" name="Content Placeholder 2"/>
          <p:cNvSpPr>
            <a:spLocks noGrp="1"/>
          </p:cNvSpPr>
          <p:nvPr>
            <p:ph idx="1"/>
          </p:nvPr>
        </p:nvSpPr>
        <p:spPr>
          <a:xfrm>
            <a:off x="500063" y="1536701"/>
            <a:ext cx="8251031" cy="4571206"/>
          </a:xfrm>
        </p:spPr>
        <p:txBody>
          <a:bodyPr/>
          <a:lstStyle/>
          <a:p>
            <a:pPr marL="187516" indent="0">
              <a:spcBef>
                <a:spcPts val="0"/>
              </a:spcBef>
              <a:spcAft>
                <a:spcPts val="0"/>
              </a:spcAft>
              <a:buNone/>
              <a:tabLst>
                <a:tab pos="457200" algn="l"/>
                <a:tab pos="914400" algn="l"/>
                <a:tab pos="3200400" algn="l"/>
              </a:tabLst>
            </a:pP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187516" indent="0">
              <a:spcBef>
                <a:spcPts val="0"/>
              </a:spcBef>
              <a:spcAft>
                <a:spcPts val="0"/>
              </a:spcAft>
              <a:buNone/>
              <a:tabLst>
                <a:tab pos="457200" algn="l"/>
                <a:tab pos="914400" algn="l"/>
                <a:tab pos="3200400" algn="l"/>
              </a:tabLst>
            </a:pPr>
            <a:r>
              <a:rPr lang="en-US" sz="2400" b="1" dirty="0" smtClean="0">
                <a:latin typeface="+mj-lt"/>
                <a:ea typeface="Times New Roman" panose="02020603050405020304" pitchFamily="18" charset="0"/>
                <a:cs typeface="Arial" panose="020B0604020202020204" pitchFamily="34" charset="0"/>
              </a:rPr>
              <a:t>Case</a:t>
            </a:r>
            <a:r>
              <a:rPr lang="en-US" sz="2400" b="1" dirty="0">
                <a:latin typeface="+mj-lt"/>
                <a:ea typeface="Times New Roman" panose="02020603050405020304" pitchFamily="18" charset="0"/>
                <a:cs typeface="Arial" panose="020B0604020202020204" pitchFamily="34" charset="0"/>
              </a:rPr>
              <a:t>: The Merger of UCSF Medical Center and Stanford Health </a:t>
            </a:r>
            <a:r>
              <a:rPr lang="en-US" sz="2400" b="1" dirty="0" smtClean="0">
                <a:latin typeface="+mj-lt"/>
                <a:ea typeface="Times New Roman" panose="02020603050405020304" pitchFamily="18" charset="0"/>
                <a:cs typeface="Arial" panose="020B0604020202020204" pitchFamily="34" charset="0"/>
              </a:rPr>
              <a:t>Services</a:t>
            </a:r>
          </a:p>
          <a:p>
            <a:pPr marL="187516" indent="0">
              <a:spcBef>
                <a:spcPts val="0"/>
              </a:spcBef>
              <a:spcAft>
                <a:spcPts val="0"/>
              </a:spcAft>
              <a:buNone/>
              <a:tabLst>
                <a:tab pos="457200" algn="l"/>
                <a:tab pos="914400" algn="l"/>
                <a:tab pos="3200400" algn="l"/>
              </a:tabLst>
            </a:pPr>
            <a:endParaRPr lang="en-US" sz="2000" dirty="0">
              <a:latin typeface="+mj-lt"/>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mj-lt"/>
              <a:buAutoNum type="arabicPeriod"/>
            </a:pPr>
            <a:r>
              <a:rPr lang="en-US" sz="2400" dirty="0">
                <a:latin typeface="+mj-lt"/>
                <a:ea typeface="Times New Roman" panose="02020603050405020304" pitchFamily="18" charset="0"/>
                <a:cs typeface="Arial" panose="020B0604020202020204" pitchFamily="34" charset="0"/>
              </a:rPr>
              <a:t>Using the five forces framework, what was the most threatening environmental force facing </a:t>
            </a:r>
            <a:r>
              <a:rPr lang="en-US" sz="2400" dirty="0" smtClean="0">
                <a:latin typeface="+mj-lt"/>
                <a:ea typeface="Times New Roman" panose="02020603050405020304" pitchFamily="18" charset="0"/>
                <a:cs typeface="Arial" panose="020B0604020202020204" pitchFamily="34" charset="0"/>
              </a:rPr>
              <a:t>UCSF </a:t>
            </a:r>
            <a:r>
              <a:rPr lang="en-US" sz="2400" dirty="0">
                <a:latin typeface="+mj-lt"/>
                <a:ea typeface="Times New Roman" panose="02020603050405020304" pitchFamily="18" charset="0"/>
                <a:cs typeface="Arial" panose="020B0604020202020204" pitchFamily="34" charset="0"/>
              </a:rPr>
              <a:t>and Stanford Health Services in the mid-1990s? How </a:t>
            </a:r>
            <a:r>
              <a:rPr lang="en-US" sz="2400" dirty="0" smtClean="0">
                <a:latin typeface="+mj-lt"/>
                <a:ea typeface="Times New Roman" panose="02020603050405020304" pitchFamily="18" charset="0"/>
                <a:cs typeface="Arial" panose="020B0604020202020204" pitchFamily="34" charset="0"/>
              </a:rPr>
              <a:t>well-positioned </a:t>
            </a:r>
            <a:r>
              <a:rPr lang="en-US" sz="2400" dirty="0">
                <a:latin typeface="+mj-lt"/>
                <a:ea typeface="Times New Roman" panose="02020603050405020304" pitchFamily="18" charset="0"/>
                <a:cs typeface="Arial" panose="020B0604020202020204" pitchFamily="34" charset="0"/>
              </a:rPr>
              <a:t>were the hospitals to deal with that force</a:t>
            </a:r>
            <a:r>
              <a:rPr lang="en-US" sz="2400" dirty="0" smtClean="0">
                <a:latin typeface="+mj-lt"/>
                <a:ea typeface="Times New Roman" panose="02020603050405020304" pitchFamily="18" charset="0"/>
                <a:cs typeface="Arial" panose="020B0604020202020204" pitchFamily="34" charset="0"/>
              </a:rPr>
              <a:t>?</a:t>
            </a:r>
          </a:p>
          <a:p>
            <a:pPr marL="0" marR="0" lvl="0" indent="0">
              <a:spcBef>
                <a:spcPts val="0"/>
              </a:spcBef>
              <a:spcAft>
                <a:spcPts val="0"/>
              </a:spcAft>
              <a:buNone/>
            </a:pPr>
            <a:r>
              <a:rPr lang="en-US" sz="2000" dirty="0" smtClean="0">
                <a:latin typeface="+mj-lt"/>
                <a:ea typeface="Times New Roman" panose="02020603050405020304" pitchFamily="18" charset="0"/>
                <a:cs typeface="Arial" panose="020B0604020202020204" pitchFamily="34" charset="0"/>
              </a:rPr>
              <a:t>  </a:t>
            </a:r>
            <a:endParaRPr lang="en-US" sz="2000" dirty="0">
              <a:latin typeface="+mj-lt"/>
              <a:ea typeface="Calibri" panose="020F0502020204030204" pitchFamily="34" charset="0"/>
              <a:cs typeface="Times New Roman" panose="02020603050405020304" pitchFamily="18" charset="0"/>
            </a:endParaRPr>
          </a:p>
          <a:p>
            <a:pPr marL="457200" marR="0" lvl="0" indent="-457200">
              <a:spcBef>
                <a:spcPts val="0"/>
              </a:spcBef>
              <a:spcAft>
                <a:spcPts val="0"/>
              </a:spcAft>
              <a:buFont typeface="+mj-lt"/>
              <a:buAutoNum type="arabicPeriod" startAt="2"/>
            </a:pPr>
            <a:r>
              <a:rPr lang="en-US" sz="2400" dirty="0">
                <a:latin typeface="+mj-lt"/>
                <a:ea typeface="Times New Roman" panose="02020603050405020304" pitchFamily="18" charset="0"/>
                <a:cs typeface="Arial" panose="020B0604020202020204" pitchFamily="34" charset="0"/>
              </a:rPr>
              <a:t>Using the McKinsey </a:t>
            </a:r>
            <a:r>
              <a:rPr lang="en-US" sz="2400" dirty="0" smtClean="0">
                <a:latin typeface="+mj-lt"/>
                <a:ea typeface="Times New Roman" panose="02020603050405020304" pitchFamily="18" charset="0"/>
                <a:cs typeface="Arial" panose="020B0604020202020204" pitchFamily="34" charset="0"/>
              </a:rPr>
              <a:t>reading </a:t>
            </a:r>
            <a:r>
              <a:rPr lang="en-US" sz="2400" dirty="0">
                <a:latin typeface="+mj-lt"/>
                <a:ea typeface="Times New Roman" panose="02020603050405020304" pitchFamily="18" charset="0"/>
                <a:cs typeface="Arial" panose="020B0604020202020204" pitchFamily="34" charset="0"/>
              </a:rPr>
              <a:t>from Session 4 as a framework, what kind of value would you expect this merger to achieve and why?  </a:t>
            </a:r>
            <a:endParaRPr lang="en-US" sz="2400" dirty="0">
              <a:latin typeface="+mj-lt"/>
              <a:ea typeface="Calibri" panose="020F0502020204030204" pitchFamily="34" charset="0"/>
              <a:cs typeface="Times New Roman" panose="02020603050405020304" pitchFamily="18" charset="0"/>
            </a:endParaRPr>
          </a:p>
          <a:p>
            <a:pPr>
              <a:spcBef>
                <a:spcPts val="0"/>
              </a:spcBef>
              <a:spcAft>
                <a:spcPts val="0"/>
              </a:spcAft>
            </a:pPr>
            <a:endParaRPr lang="en-US" sz="2400" dirty="0"/>
          </a:p>
        </p:txBody>
      </p:sp>
    </p:spTree>
    <p:extLst>
      <p:ext uri="{BB962C8B-B14F-4D97-AF65-F5344CB8AC3E}">
        <p14:creationId xmlns:p14="http://schemas.microsoft.com/office/powerpoint/2010/main" val="2690992556"/>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2800" i="1" dirty="0" smtClean="0"/>
              <a:t>Final Thoughts: </a:t>
            </a:r>
            <a:r>
              <a:rPr lang="en-US" sz="2800" dirty="0" smtClean="0"/>
              <a:t>What </a:t>
            </a:r>
            <a:r>
              <a:rPr lang="en-US" sz="2800" dirty="0"/>
              <a:t>does your syllabus say about you and your course?</a:t>
            </a:r>
          </a:p>
        </p:txBody>
      </p:sp>
      <p:sp>
        <p:nvSpPr>
          <p:cNvPr id="3" name="Content Placeholder 2"/>
          <p:cNvSpPr>
            <a:spLocks noGrp="1"/>
          </p:cNvSpPr>
          <p:nvPr>
            <p:ph idx="1"/>
          </p:nvPr>
        </p:nvSpPr>
        <p:spPr/>
        <p:txBody>
          <a:bodyPr/>
          <a:lstStyle/>
          <a:p>
            <a:pPr>
              <a:lnSpc>
                <a:spcPct val="120000"/>
              </a:lnSpc>
              <a:spcBef>
                <a:spcPts val="0"/>
              </a:spcBef>
              <a:buFont typeface="Wingdings" charset="2"/>
              <a:buChar char="Ø"/>
            </a:pPr>
            <a:r>
              <a:rPr lang="en-US" sz="2400" dirty="0"/>
              <a:t>How would you characterize the tone? </a:t>
            </a:r>
          </a:p>
          <a:p>
            <a:pPr>
              <a:lnSpc>
                <a:spcPct val="120000"/>
              </a:lnSpc>
              <a:spcBef>
                <a:spcPts val="0"/>
              </a:spcBef>
              <a:buFont typeface="Wingdings" charset="2"/>
              <a:buChar char="Ø"/>
            </a:pPr>
            <a:r>
              <a:rPr lang="en-US" sz="2400" dirty="0"/>
              <a:t>Does your syllabus convey the excitement of what you teach?</a:t>
            </a:r>
          </a:p>
          <a:p>
            <a:pPr>
              <a:lnSpc>
                <a:spcPct val="120000"/>
              </a:lnSpc>
              <a:spcBef>
                <a:spcPts val="0"/>
              </a:spcBef>
              <a:buFont typeface="Wingdings" charset="2"/>
              <a:buChar char="Ø"/>
            </a:pPr>
            <a:r>
              <a:rPr lang="en-US" sz="2400" dirty="0"/>
              <a:t>What does it say about your organization and communication skills?</a:t>
            </a:r>
          </a:p>
          <a:p>
            <a:pPr>
              <a:lnSpc>
                <a:spcPct val="120000"/>
              </a:lnSpc>
              <a:spcBef>
                <a:spcPts val="0"/>
              </a:spcBef>
              <a:buFont typeface="Wingdings" charset="2"/>
              <a:buChar char="Ø"/>
            </a:pPr>
            <a:r>
              <a:rPr lang="en-US" sz="2400" dirty="0"/>
              <a:t>Are you willing to ask students for feedback on your syllabus?</a:t>
            </a:r>
          </a:p>
          <a:p>
            <a:pPr>
              <a:lnSpc>
                <a:spcPct val="120000"/>
              </a:lnSpc>
              <a:spcBef>
                <a:spcPts val="0"/>
              </a:spcBef>
              <a:buFont typeface="Wingdings" charset="2"/>
              <a:buChar char="Ø"/>
            </a:pPr>
            <a:endParaRPr lang="en-US" sz="2400" dirty="0"/>
          </a:p>
        </p:txBody>
      </p:sp>
    </p:spTree>
    <p:extLst>
      <p:ext uri="{BB962C8B-B14F-4D97-AF65-F5344CB8AC3E}">
        <p14:creationId xmlns:p14="http://schemas.microsoft.com/office/powerpoint/2010/main" val="3024758391"/>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CEC12EF-961F-4ABC-B8DE-54F95F77B617}"/>
              </a:ext>
            </a:extLst>
          </p:cNvPr>
          <p:cNvSpPr>
            <a:spLocks noGrp="1"/>
          </p:cNvSpPr>
          <p:nvPr>
            <p:ph type="title"/>
          </p:nvPr>
        </p:nvSpPr>
        <p:spPr>
          <a:xfrm>
            <a:off x="609600" y="1098352"/>
            <a:ext cx="8141494" cy="1553766"/>
          </a:xfrm>
        </p:spPr>
        <p:txBody>
          <a:bodyPr/>
          <a:lstStyle/>
          <a:p>
            <a:pPr algn="l"/>
            <a:r>
              <a:rPr lang="en-US" sz="3600" dirty="0" smtClean="0"/>
              <a:t>An Introduction to Using Canvas</a:t>
            </a:r>
            <a:endParaRPr lang="en-US" sz="3600" dirty="0"/>
          </a:p>
        </p:txBody>
      </p:sp>
    </p:spTree>
    <p:extLst>
      <p:ext uri="{BB962C8B-B14F-4D97-AF65-F5344CB8AC3E}">
        <p14:creationId xmlns:p14="http://schemas.microsoft.com/office/powerpoint/2010/main" val="4013961578"/>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1200" y="547100"/>
            <a:ext cx="8099779" cy="1553766"/>
          </a:xfrm>
        </p:spPr>
        <p:txBody>
          <a:bodyPr/>
          <a:lstStyle/>
          <a:p>
            <a:pPr algn="l"/>
            <a:r>
              <a:rPr lang="en-US" sz="2800" dirty="0"/>
              <a:t>CEP Standard Template for Course Syllabi</a:t>
            </a:r>
          </a:p>
        </p:txBody>
      </p:sp>
      <p:sp>
        <p:nvSpPr>
          <p:cNvPr id="3" name="Content Placeholder 2"/>
          <p:cNvSpPr>
            <a:spLocks noGrp="1"/>
          </p:cNvSpPr>
          <p:nvPr>
            <p:ph idx="1"/>
          </p:nvPr>
        </p:nvSpPr>
        <p:spPr>
          <a:xfrm>
            <a:off x="473273" y="2315178"/>
            <a:ext cx="8251031" cy="3052469"/>
          </a:xfrm>
        </p:spPr>
        <p:txBody>
          <a:bodyPr/>
          <a:lstStyle/>
          <a:p>
            <a:pPr>
              <a:buFont typeface="Wingdings" panose="05000000000000000000" pitchFamily="2" charset="2"/>
              <a:buChar char="Ø"/>
            </a:pPr>
            <a:r>
              <a:rPr lang="en-US" dirty="0">
                <a:hlinkClick r:id="rId2"/>
              </a:rPr>
              <a:t>https://www.hsph.harvard.edu/office-of-education/committee-on-educational-policy-cep/course-forms</a:t>
            </a:r>
            <a:r>
              <a:rPr lang="en-US" dirty="0" smtClean="0">
                <a:hlinkClick r:id="rId2"/>
              </a:rPr>
              <a:t>/</a:t>
            </a:r>
            <a:endParaRPr lang="en-US" dirty="0" smtClean="0"/>
          </a:p>
          <a:p>
            <a:pPr>
              <a:buFont typeface="Wingdings" panose="05000000000000000000" pitchFamily="2" charset="2"/>
              <a:buChar char="Ø"/>
            </a:pPr>
            <a:r>
              <a:rPr lang="en-US" dirty="0" smtClean="0"/>
              <a:t>Course Management Forms</a:t>
            </a:r>
            <a:endParaRPr lang="en-US" dirty="0"/>
          </a:p>
          <a:p>
            <a:endParaRPr lang="en-US" dirty="0"/>
          </a:p>
        </p:txBody>
      </p:sp>
    </p:spTree>
    <p:extLst>
      <p:ext uri="{BB962C8B-B14F-4D97-AF65-F5344CB8AC3E}">
        <p14:creationId xmlns:p14="http://schemas.microsoft.com/office/powerpoint/2010/main" val="628505090"/>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21469"/>
            <a:ext cx="8065294" cy="1305450"/>
          </a:xfrm>
        </p:spPr>
        <p:txBody>
          <a:bodyPr/>
          <a:lstStyle/>
          <a:p>
            <a:pPr algn="l"/>
            <a:r>
              <a:rPr lang="en-US" sz="2800" dirty="0" smtClean="0"/>
              <a:t>Linking a Syllabus in Canvas</a:t>
            </a:r>
            <a:endParaRPr lang="en-US" sz="2800" dirty="0"/>
          </a:p>
        </p:txBody>
      </p:sp>
      <p:sp>
        <p:nvSpPr>
          <p:cNvPr id="3" name="Content Placeholder 2"/>
          <p:cNvSpPr>
            <a:spLocks noGrp="1"/>
          </p:cNvSpPr>
          <p:nvPr>
            <p:ph idx="1"/>
          </p:nvPr>
        </p:nvSpPr>
        <p:spPr>
          <a:xfrm>
            <a:off x="446485" y="1626920"/>
            <a:ext cx="8465807" cy="4298868"/>
          </a:xfrm>
        </p:spPr>
        <p:txBody>
          <a:bodyPr/>
          <a:lstStyle/>
          <a:p>
            <a:pPr>
              <a:buFont typeface="Wingdings" panose="05000000000000000000" pitchFamily="2" charset="2"/>
              <a:buChar char="Ø"/>
            </a:pPr>
            <a:r>
              <a:rPr lang="en-US" sz="2400" dirty="0"/>
              <a:t>Access </a:t>
            </a:r>
            <a:r>
              <a:rPr lang="en-US" sz="2400" dirty="0" smtClean="0"/>
              <a:t>Canvas from</a:t>
            </a:r>
            <a:r>
              <a:rPr lang="en-US" sz="2000" dirty="0" smtClean="0"/>
              <a:t> </a:t>
            </a:r>
            <a:r>
              <a:rPr lang="en-US" u="sng" dirty="0">
                <a:hlinkClick r:id="rId2"/>
              </a:rPr>
              <a:t>http://canvas.harvard.edu</a:t>
            </a:r>
            <a:r>
              <a:rPr lang="en-US" dirty="0"/>
              <a:t> or </a:t>
            </a:r>
            <a:r>
              <a:rPr lang="en-US" u="sng" dirty="0">
                <a:hlinkClick r:id="rId3"/>
              </a:rPr>
              <a:t>https://my.harvard.edu</a:t>
            </a:r>
            <a:r>
              <a:rPr lang="en-US" dirty="0"/>
              <a:t> </a:t>
            </a:r>
          </a:p>
          <a:p>
            <a:pPr>
              <a:buFont typeface="Wingdings" panose="05000000000000000000" pitchFamily="2" charset="2"/>
              <a:buChar char="Ø"/>
            </a:pPr>
            <a:r>
              <a:rPr lang="en-US" sz="2400" dirty="0" smtClean="0"/>
              <a:t>Provide an </a:t>
            </a:r>
            <a:r>
              <a:rPr lang="en-US" sz="2400" u="sng" dirty="0" smtClean="0"/>
              <a:t>updated</a:t>
            </a:r>
            <a:r>
              <a:rPr lang="en-US" sz="2400" dirty="0" smtClean="0"/>
              <a:t> </a:t>
            </a:r>
            <a:r>
              <a:rPr lang="en-US" sz="2400" dirty="0"/>
              <a:t>p</a:t>
            </a:r>
            <a:r>
              <a:rPr lang="en-US" sz="2400" dirty="0" smtClean="0"/>
              <a:t>rintable version of the syllabus at the Syllabus link in the navigation menu</a:t>
            </a:r>
            <a:endParaRPr lang="en-US" dirty="0" smtClean="0"/>
          </a:p>
          <a:p>
            <a:pPr lvl="1">
              <a:buFont typeface="Wingdings" panose="05000000000000000000" pitchFamily="2" charset="2"/>
              <a:buChar char="§"/>
            </a:pPr>
            <a:r>
              <a:rPr lang="en-US" sz="2400" dirty="0" smtClean="0"/>
              <a:t>The syllabus is an initial point of reference for learners as they enter the course </a:t>
            </a:r>
          </a:p>
          <a:p>
            <a:pPr lvl="1">
              <a:buFont typeface="Wingdings" panose="05000000000000000000" pitchFamily="2" charset="2"/>
              <a:buChar char="§"/>
            </a:pPr>
            <a:r>
              <a:rPr lang="en-US" sz="2400" dirty="0" smtClean="0"/>
              <a:t>See a screencast demonstration of linking a syllabus file at this workshop’s Canvas site: </a:t>
            </a:r>
            <a:r>
              <a:rPr lang="en-US" sz="2400" dirty="0" smtClean="0">
                <a:hlinkClick r:id="rId4"/>
              </a:rPr>
              <a:t>CBTLI Workshops</a:t>
            </a:r>
            <a:endParaRPr lang="en-US" sz="2400" dirty="0" smtClean="0"/>
          </a:p>
        </p:txBody>
      </p:sp>
    </p:spTree>
    <p:extLst>
      <p:ext uri="{BB962C8B-B14F-4D97-AF65-F5344CB8AC3E}">
        <p14:creationId xmlns:p14="http://schemas.microsoft.com/office/powerpoint/2010/main" val="65859793"/>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6485" y="321469"/>
            <a:ext cx="8304609" cy="1383109"/>
          </a:xfrm>
        </p:spPr>
        <p:txBody>
          <a:bodyPr/>
          <a:lstStyle/>
          <a:p>
            <a:pPr algn="l"/>
            <a:r>
              <a:rPr lang="en-US" dirty="0"/>
              <a:t>Plan Ahead!</a:t>
            </a:r>
          </a:p>
        </p:txBody>
      </p:sp>
      <p:sp>
        <p:nvSpPr>
          <p:cNvPr id="3" name="Content Placeholder 2"/>
          <p:cNvSpPr>
            <a:spLocks noGrp="1"/>
          </p:cNvSpPr>
          <p:nvPr>
            <p:ph idx="1"/>
          </p:nvPr>
        </p:nvSpPr>
        <p:spPr/>
        <p:txBody>
          <a:bodyPr/>
          <a:lstStyle/>
          <a:p>
            <a:pPr marL="500044" lvl="1" indent="0">
              <a:buNone/>
            </a:pPr>
            <a:endParaRPr lang="en-US" dirty="0"/>
          </a:p>
        </p:txBody>
      </p:sp>
      <p:pic>
        <p:nvPicPr>
          <p:cNvPr id="4" name="Picture 3"/>
          <p:cNvPicPr>
            <a:picLocks noChangeAspect="1"/>
          </p:cNvPicPr>
          <p:nvPr/>
        </p:nvPicPr>
        <p:blipFill>
          <a:blip r:embed="rId2"/>
          <a:stretch>
            <a:fillRect/>
          </a:stretch>
        </p:blipFill>
        <p:spPr>
          <a:xfrm>
            <a:off x="457200" y="1539990"/>
            <a:ext cx="8229600" cy="4627051"/>
          </a:xfrm>
          <a:prstGeom prst="rect">
            <a:avLst/>
          </a:prstGeom>
        </p:spPr>
      </p:pic>
      <p:sp>
        <p:nvSpPr>
          <p:cNvPr id="5" name="TextBox 4"/>
          <p:cNvSpPr txBox="1"/>
          <p:nvPr/>
        </p:nvSpPr>
        <p:spPr>
          <a:xfrm>
            <a:off x="5012274" y="3036189"/>
            <a:ext cx="1057163" cy="369332"/>
          </a:xfrm>
          <a:prstGeom prst="rect">
            <a:avLst/>
          </a:prstGeom>
          <a:noFill/>
        </p:spPr>
        <p:txBody>
          <a:bodyPr wrap="none" rtlCol="0">
            <a:spAutoFit/>
          </a:bodyPr>
          <a:lstStyle/>
          <a:p>
            <a:r>
              <a:rPr lang="en-US" dirty="0">
                <a:solidFill>
                  <a:srgbClr val="343434"/>
                </a:solidFill>
              </a:rPr>
              <a:t>Syllabus</a:t>
            </a:r>
          </a:p>
        </p:txBody>
      </p:sp>
      <p:sp>
        <p:nvSpPr>
          <p:cNvPr id="6" name="TextBox 5"/>
          <p:cNvSpPr txBox="1"/>
          <p:nvPr/>
        </p:nvSpPr>
        <p:spPr>
          <a:xfrm>
            <a:off x="4295639" y="3411355"/>
            <a:ext cx="890125" cy="369332"/>
          </a:xfrm>
          <a:prstGeom prst="rect">
            <a:avLst/>
          </a:prstGeom>
          <a:noFill/>
        </p:spPr>
        <p:txBody>
          <a:bodyPr wrap="none" rtlCol="0">
            <a:spAutoFit/>
          </a:bodyPr>
          <a:lstStyle/>
          <a:p>
            <a:r>
              <a:rPr lang="en-US" dirty="0">
                <a:solidFill>
                  <a:srgbClr val="343434"/>
                </a:solidFill>
              </a:rPr>
              <a:t>Exams</a:t>
            </a:r>
          </a:p>
        </p:txBody>
      </p:sp>
      <p:sp>
        <p:nvSpPr>
          <p:cNvPr id="7" name="TextBox 6"/>
          <p:cNvSpPr txBox="1"/>
          <p:nvPr/>
        </p:nvSpPr>
        <p:spPr>
          <a:xfrm>
            <a:off x="6576242" y="2762623"/>
            <a:ext cx="1377713" cy="369332"/>
          </a:xfrm>
          <a:prstGeom prst="rect">
            <a:avLst/>
          </a:prstGeom>
          <a:noFill/>
        </p:spPr>
        <p:txBody>
          <a:bodyPr wrap="none" rtlCol="0">
            <a:spAutoFit/>
          </a:bodyPr>
          <a:lstStyle/>
          <a:p>
            <a:r>
              <a:rPr lang="en-US" dirty="0">
                <a:solidFill>
                  <a:srgbClr val="343434"/>
                </a:solidFill>
              </a:rPr>
              <a:t>Group work</a:t>
            </a:r>
          </a:p>
        </p:txBody>
      </p:sp>
      <p:sp>
        <p:nvSpPr>
          <p:cNvPr id="8" name="TextBox 7"/>
          <p:cNvSpPr txBox="1"/>
          <p:nvPr/>
        </p:nvSpPr>
        <p:spPr>
          <a:xfrm>
            <a:off x="4266013" y="4439588"/>
            <a:ext cx="1668395" cy="646331"/>
          </a:xfrm>
          <a:prstGeom prst="rect">
            <a:avLst/>
          </a:prstGeom>
          <a:noFill/>
        </p:spPr>
        <p:txBody>
          <a:bodyPr wrap="none" rtlCol="0">
            <a:spAutoFit/>
          </a:bodyPr>
          <a:lstStyle/>
          <a:p>
            <a:r>
              <a:rPr lang="en-US" dirty="0">
                <a:solidFill>
                  <a:srgbClr val="343434"/>
                </a:solidFill>
              </a:rPr>
              <a:t>TA recruitment</a:t>
            </a:r>
          </a:p>
          <a:p>
            <a:r>
              <a:rPr lang="en-US" dirty="0">
                <a:solidFill>
                  <a:srgbClr val="343434"/>
                </a:solidFill>
              </a:rPr>
              <a:t> and training</a:t>
            </a:r>
          </a:p>
        </p:txBody>
      </p:sp>
      <p:sp>
        <p:nvSpPr>
          <p:cNvPr id="9" name="TextBox 8"/>
          <p:cNvSpPr txBox="1"/>
          <p:nvPr/>
        </p:nvSpPr>
        <p:spPr>
          <a:xfrm>
            <a:off x="4257539" y="3788412"/>
            <a:ext cx="1278366" cy="646331"/>
          </a:xfrm>
          <a:prstGeom prst="rect">
            <a:avLst/>
          </a:prstGeom>
          <a:noFill/>
        </p:spPr>
        <p:txBody>
          <a:bodyPr wrap="square" rtlCol="0">
            <a:spAutoFit/>
          </a:bodyPr>
          <a:lstStyle/>
          <a:p>
            <a:r>
              <a:rPr lang="en-US" dirty="0">
                <a:solidFill>
                  <a:srgbClr val="343434"/>
                </a:solidFill>
              </a:rPr>
              <a:t>Classroom </a:t>
            </a:r>
            <a:br>
              <a:rPr lang="en-US" dirty="0">
                <a:solidFill>
                  <a:srgbClr val="343434"/>
                </a:solidFill>
              </a:rPr>
            </a:br>
            <a:r>
              <a:rPr lang="en-US" dirty="0">
                <a:solidFill>
                  <a:srgbClr val="343434"/>
                </a:solidFill>
              </a:rPr>
              <a:t>type</a:t>
            </a:r>
          </a:p>
        </p:txBody>
      </p:sp>
      <p:sp>
        <p:nvSpPr>
          <p:cNvPr id="10" name="TextBox 9"/>
          <p:cNvSpPr txBox="1"/>
          <p:nvPr/>
        </p:nvSpPr>
        <p:spPr>
          <a:xfrm>
            <a:off x="5167917" y="2430137"/>
            <a:ext cx="2237587" cy="584776"/>
          </a:xfrm>
          <a:prstGeom prst="rect">
            <a:avLst/>
          </a:prstGeom>
          <a:noFill/>
        </p:spPr>
        <p:txBody>
          <a:bodyPr wrap="none" rtlCol="0">
            <a:spAutoFit/>
          </a:bodyPr>
          <a:lstStyle/>
          <a:p>
            <a:r>
              <a:rPr lang="en-US" dirty="0">
                <a:solidFill>
                  <a:srgbClr val="343434"/>
                </a:solidFill>
              </a:rPr>
              <a:t>Copyright clearance</a:t>
            </a:r>
          </a:p>
          <a:p>
            <a:endParaRPr lang="en-US" sz="1400" dirty="0">
              <a:solidFill>
                <a:srgbClr val="343434"/>
              </a:solidFill>
            </a:endParaRPr>
          </a:p>
        </p:txBody>
      </p:sp>
      <p:sp>
        <p:nvSpPr>
          <p:cNvPr id="11" name="TextBox 10"/>
          <p:cNvSpPr txBox="1"/>
          <p:nvPr/>
        </p:nvSpPr>
        <p:spPr>
          <a:xfrm>
            <a:off x="4192559" y="2727903"/>
            <a:ext cx="1518915" cy="369332"/>
          </a:xfrm>
          <a:prstGeom prst="rect">
            <a:avLst/>
          </a:prstGeom>
          <a:noFill/>
        </p:spPr>
        <p:txBody>
          <a:bodyPr wrap="none" rtlCol="0">
            <a:spAutoFit/>
          </a:bodyPr>
          <a:lstStyle/>
          <a:p>
            <a:r>
              <a:rPr lang="en-US" dirty="0">
                <a:solidFill>
                  <a:srgbClr val="343434"/>
                </a:solidFill>
              </a:rPr>
              <a:t>Assignments</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6600" y="321469"/>
            <a:ext cx="8014494" cy="1553766"/>
          </a:xfrm>
        </p:spPr>
        <p:txBody>
          <a:bodyPr/>
          <a:lstStyle/>
          <a:p>
            <a:pPr algn="l"/>
            <a:r>
              <a:rPr lang="en-US" sz="2800" dirty="0" smtClean="0"/>
              <a:t>Pre-course Canvas Tips</a:t>
            </a:r>
            <a:endParaRPr lang="en-US" sz="2800" dirty="0"/>
          </a:p>
        </p:txBody>
      </p:sp>
      <p:sp>
        <p:nvSpPr>
          <p:cNvPr id="3" name="Content Placeholder 2"/>
          <p:cNvSpPr>
            <a:spLocks noGrp="1"/>
          </p:cNvSpPr>
          <p:nvPr>
            <p:ph idx="1"/>
          </p:nvPr>
        </p:nvSpPr>
        <p:spPr>
          <a:xfrm>
            <a:off x="500063" y="1875236"/>
            <a:ext cx="8109547" cy="3314282"/>
          </a:xfrm>
        </p:spPr>
        <p:txBody>
          <a:bodyPr numCol="2"/>
          <a:lstStyle/>
          <a:p>
            <a:pPr>
              <a:buFont typeface="Wingdings" panose="05000000000000000000" pitchFamily="2" charset="2"/>
              <a:buChar char="Ø"/>
            </a:pPr>
            <a:r>
              <a:rPr lang="en-US" dirty="0" smtClean="0"/>
              <a:t>Organize and publish files</a:t>
            </a:r>
          </a:p>
          <a:p>
            <a:pPr>
              <a:buFont typeface="Wingdings" panose="05000000000000000000" pitchFamily="2" charset="2"/>
              <a:buChar char="Ø"/>
            </a:pPr>
            <a:r>
              <a:rPr lang="en-US" dirty="0" smtClean="0"/>
              <a:t>Edit page content</a:t>
            </a:r>
          </a:p>
          <a:p>
            <a:pPr>
              <a:buFont typeface="Wingdings" panose="05000000000000000000" pitchFamily="2" charset="2"/>
              <a:buChar char="Ø"/>
            </a:pPr>
            <a:r>
              <a:rPr lang="en-US" dirty="0" smtClean="0"/>
              <a:t>Discussions and Assignments</a:t>
            </a:r>
          </a:p>
          <a:p>
            <a:pPr>
              <a:buFont typeface="Wingdings" panose="05000000000000000000" pitchFamily="2" charset="2"/>
              <a:buChar char="Ø"/>
            </a:pPr>
            <a:r>
              <a:rPr lang="en-US" dirty="0" smtClean="0"/>
              <a:t>The Canvas Calendar</a:t>
            </a:r>
          </a:p>
          <a:p>
            <a:pPr>
              <a:buFont typeface="Wingdings" panose="05000000000000000000" pitchFamily="2" charset="2"/>
              <a:buChar char="Ø"/>
            </a:pPr>
            <a:r>
              <a:rPr lang="en-US" dirty="0" smtClean="0"/>
              <a:t>Notification Settings </a:t>
            </a:r>
          </a:p>
          <a:p>
            <a:pPr>
              <a:buFont typeface="Wingdings" panose="05000000000000000000" pitchFamily="2" charset="2"/>
              <a:buChar char="Ø"/>
            </a:pPr>
            <a:r>
              <a:rPr lang="en-US" dirty="0" smtClean="0"/>
              <a:t>Manage Course and People</a:t>
            </a:r>
          </a:p>
          <a:p>
            <a:pPr>
              <a:buFont typeface="Wingdings" panose="05000000000000000000" pitchFamily="2" charset="2"/>
              <a:buChar char="Ø"/>
            </a:pPr>
            <a:r>
              <a:rPr lang="en-US" dirty="0" smtClean="0"/>
              <a:t>Communication</a:t>
            </a:r>
          </a:p>
          <a:p>
            <a:pPr>
              <a:buFont typeface="Wingdings" panose="05000000000000000000" pitchFamily="2" charset="2"/>
              <a:buChar char="Ø"/>
            </a:pPr>
            <a:r>
              <a:rPr lang="en-US" dirty="0" smtClean="0"/>
              <a:t>Publish your site</a:t>
            </a:r>
          </a:p>
          <a:p>
            <a:endParaRPr lang="en-US" dirty="0"/>
          </a:p>
        </p:txBody>
      </p:sp>
    </p:spTree>
    <p:extLst>
      <p:ext uri="{BB962C8B-B14F-4D97-AF65-F5344CB8AC3E}">
        <p14:creationId xmlns:p14="http://schemas.microsoft.com/office/powerpoint/2010/main" val="951462746"/>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8500" y="321469"/>
            <a:ext cx="8052594" cy="1553766"/>
          </a:xfrm>
        </p:spPr>
        <p:txBody>
          <a:bodyPr/>
          <a:lstStyle/>
          <a:p>
            <a:pPr algn="l"/>
            <a:r>
              <a:rPr lang="en-US" sz="2800" dirty="0" smtClean="0"/>
              <a:t>Canvas Resources and Training</a:t>
            </a:r>
            <a:endParaRPr lang="en-US" sz="2800" dirty="0"/>
          </a:p>
        </p:txBody>
      </p:sp>
      <p:sp>
        <p:nvSpPr>
          <p:cNvPr id="3" name="Content Placeholder 2"/>
          <p:cNvSpPr>
            <a:spLocks noGrp="1"/>
          </p:cNvSpPr>
          <p:nvPr>
            <p:ph idx="1"/>
          </p:nvPr>
        </p:nvSpPr>
        <p:spPr>
          <a:xfrm>
            <a:off x="473273" y="1733288"/>
            <a:ext cx="8251031" cy="4018359"/>
          </a:xfrm>
        </p:spPr>
        <p:txBody>
          <a:bodyPr/>
          <a:lstStyle/>
          <a:p>
            <a:pPr>
              <a:buFont typeface="Wingdings" panose="05000000000000000000" pitchFamily="2" charset="2"/>
              <a:buChar char="Ø"/>
            </a:pPr>
            <a:r>
              <a:rPr lang="en-US" dirty="0" smtClean="0"/>
              <a:t>Click the Help in the bottom left corner of any Canvas page for 24x7 support by chat, e-mail, and phone</a:t>
            </a:r>
          </a:p>
          <a:p>
            <a:pPr>
              <a:buFont typeface="Wingdings" panose="05000000000000000000" pitchFamily="2" charset="2"/>
              <a:buChar char="Ø"/>
            </a:pPr>
            <a:r>
              <a:rPr lang="en-US" dirty="0" smtClean="0"/>
              <a:t>Email the Media and Educational Technology team at </a:t>
            </a:r>
            <a:r>
              <a:rPr lang="en-US" dirty="0" smtClean="0">
                <a:hlinkClick r:id="rId2"/>
              </a:rPr>
              <a:t>mets@hsph.harvard.edu</a:t>
            </a:r>
            <a:r>
              <a:rPr lang="en-US" smtClean="0"/>
              <a:t> </a:t>
            </a:r>
            <a:r>
              <a:rPr lang="en-US" dirty="0" smtClean="0"/>
              <a:t>with any questions or to set up a training or course consultation </a:t>
            </a:r>
          </a:p>
          <a:p>
            <a:pPr>
              <a:buFont typeface="Wingdings" panose="05000000000000000000" pitchFamily="2" charset="2"/>
              <a:buChar char="Ø"/>
            </a:pPr>
            <a:r>
              <a:rPr lang="en-US" dirty="0" smtClean="0"/>
              <a:t>Visit the Harvard Chan School’s Canvas page for the latest updates at </a:t>
            </a:r>
            <a:r>
              <a:rPr lang="en-US" dirty="0" smtClean="0">
                <a:hlinkClick r:id="rId3"/>
              </a:rPr>
              <a:t>http://hsph.me/canvas</a:t>
            </a:r>
            <a:endParaRPr lang="en-US" dirty="0" smtClean="0"/>
          </a:p>
        </p:txBody>
      </p:sp>
    </p:spTree>
    <p:extLst>
      <p:ext uri="{BB962C8B-B14F-4D97-AF65-F5344CB8AC3E}">
        <p14:creationId xmlns:p14="http://schemas.microsoft.com/office/powerpoint/2010/main" val="1517356124"/>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CEC12EF-961F-4ABC-B8DE-54F95F77B617}"/>
              </a:ext>
            </a:extLst>
          </p:cNvPr>
          <p:cNvSpPr>
            <a:spLocks noGrp="1"/>
          </p:cNvSpPr>
          <p:nvPr>
            <p:ph type="title"/>
          </p:nvPr>
        </p:nvSpPr>
        <p:spPr>
          <a:xfrm>
            <a:off x="622300" y="1098352"/>
            <a:ext cx="8128794" cy="1553766"/>
          </a:xfrm>
        </p:spPr>
        <p:txBody>
          <a:bodyPr/>
          <a:lstStyle/>
          <a:p>
            <a:pPr algn="l"/>
            <a:r>
              <a:rPr lang="en-US" sz="3600" dirty="0"/>
              <a:t>Four Questions to </a:t>
            </a:r>
            <a:r>
              <a:rPr lang="en-US" sz="3600" dirty="0" smtClean="0"/>
              <a:t>Pose to Your Syllabus</a:t>
            </a:r>
            <a:endParaRPr lang="en-US" sz="3600" dirty="0"/>
          </a:p>
        </p:txBody>
      </p:sp>
      <p:sp>
        <p:nvSpPr>
          <p:cNvPr id="5" name="TextBox 4">
            <a:extLst>
              <a:ext uri="{FF2B5EF4-FFF2-40B4-BE49-F238E27FC236}">
                <a16:creationId xmlns:a16="http://schemas.microsoft.com/office/drawing/2014/main" id="{244C6257-F3B9-4844-8C3E-B59C5E7A4A42}"/>
              </a:ext>
            </a:extLst>
          </p:cNvPr>
          <p:cNvSpPr txBox="1"/>
          <p:nvPr/>
        </p:nvSpPr>
        <p:spPr>
          <a:xfrm>
            <a:off x="469900" y="4699204"/>
            <a:ext cx="8534400" cy="1754326"/>
          </a:xfrm>
          <a:prstGeom prst="rect">
            <a:avLst/>
          </a:prstGeom>
          <a:noFill/>
        </p:spPr>
        <p:txBody>
          <a:bodyPr wrap="square" rtlCol="0">
            <a:spAutoFit/>
          </a:bodyPr>
          <a:lstStyle/>
          <a:p>
            <a:pPr>
              <a:lnSpc>
                <a:spcPct val="150000"/>
              </a:lnSpc>
            </a:pPr>
            <a:r>
              <a:rPr lang="en-US" dirty="0"/>
              <a:t/>
            </a:r>
            <a:br>
              <a:rPr lang="en-US" dirty="0"/>
            </a:br>
            <a:r>
              <a:rPr lang="en-US" dirty="0" smtClean="0">
                <a:solidFill>
                  <a:schemeClr val="accent5"/>
                </a:solidFill>
              </a:rPr>
              <a:t>Taken from: </a:t>
            </a:r>
            <a:r>
              <a:rPr lang="en-US" i="1" dirty="0" smtClean="0">
                <a:solidFill>
                  <a:schemeClr val="accent5"/>
                </a:solidFill>
              </a:rPr>
              <a:t>Course </a:t>
            </a:r>
            <a:r>
              <a:rPr lang="en-US" i="1" dirty="0">
                <a:solidFill>
                  <a:schemeClr val="accent5"/>
                </a:solidFill>
              </a:rPr>
              <a:t>Planning Guide </a:t>
            </a:r>
            <a:r>
              <a:rPr lang="en-US" dirty="0">
                <a:solidFill>
                  <a:schemeClr val="accent5"/>
                </a:solidFill>
              </a:rPr>
              <a:t>f</a:t>
            </a:r>
            <a:r>
              <a:rPr lang="en-US" dirty="0" smtClean="0">
                <a:solidFill>
                  <a:schemeClr val="accent5"/>
                </a:solidFill>
              </a:rPr>
              <a:t>rom </a:t>
            </a:r>
            <a:r>
              <a:rPr lang="en-US" dirty="0">
                <a:solidFill>
                  <a:schemeClr val="accent5"/>
                </a:solidFill>
              </a:rPr>
              <a:t>T</a:t>
            </a:r>
            <a:r>
              <a:rPr lang="en-US" dirty="0" smtClean="0">
                <a:solidFill>
                  <a:schemeClr val="accent5"/>
                </a:solidFill>
              </a:rPr>
              <a:t>he </a:t>
            </a:r>
            <a:r>
              <a:rPr lang="en-US" dirty="0">
                <a:solidFill>
                  <a:schemeClr val="accent5"/>
                </a:solidFill>
              </a:rPr>
              <a:t>Bok </a:t>
            </a:r>
            <a:r>
              <a:rPr lang="en-US" dirty="0" smtClean="0">
                <a:solidFill>
                  <a:schemeClr val="accent5"/>
                </a:solidFill>
              </a:rPr>
              <a:t>Center for Teaching and Learning: </a:t>
            </a:r>
          </a:p>
          <a:p>
            <a:pPr>
              <a:lnSpc>
                <a:spcPct val="150000"/>
              </a:lnSpc>
            </a:pPr>
            <a:r>
              <a:rPr lang="en-US" dirty="0" smtClean="0">
                <a:solidFill>
                  <a:schemeClr val="accent5"/>
                </a:solidFill>
                <a:hlinkClick r:id="rId2"/>
              </a:rPr>
              <a:t>http</a:t>
            </a:r>
            <a:r>
              <a:rPr lang="en-US" dirty="0">
                <a:solidFill>
                  <a:schemeClr val="accent5"/>
                </a:solidFill>
                <a:hlinkClick r:id="rId2"/>
              </a:rPr>
              <a:t>://bokcenter.Harvard.edu/tip-sheets/course-planning</a:t>
            </a:r>
            <a:endParaRPr lang="en-US" dirty="0">
              <a:solidFill>
                <a:schemeClr val="accent5"/>
              </a:solidFill>
            </a:endParaRPr>
          </a:p>
        </p:txBody>
      </p:sp>
    </p:spTree>
    <p:extLst>
      <p:ext uri="{BB962C8B-B14F-4D97-AF65-F5344CB8AC3E}">
        <p14:creationId xmlns:p14="http://schemas.microsoft.com/office/powerpoint/2010/main" val="3744197658"/>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63" y="1124347"/>
            <a:ext cx="8251031" cy="4018359"/>
          </a:xfrm>
        </p:spPr>
        <p:txBody>
          <a:bodyPr/>
          <a:lstStyle/>
          <a:p>
            <a:pPr marL="0" indent="0">
              <a:buNone/>
            </a:pPr>
            <a:r>
              <a:rPr lang="en-US" sz="2800" b="1" dirty="0" smtClean="0">
                <a:solidFill>
                  <a:schemeClr val="accent5"/>
                </a:solidFill>
              </a:rPr>
              <a:t>Question 1: </a:t>
            </a:r>
            <a:r>
              <a:rPr lang="en-US" sz="2400" b="1" dirty="0" smtClean="0"/>
              <a:t>Does </a:t>
            </a:r>
            <a:r>
              <a:rPr lang="en-US" sz="2400" b="1" dirty="0"/>
              <a:t>the title and </a:t>
            </a:r>
            <a:r>
              <a:rPr lang="en-US" sz="2400" b="1" dirty="0" smtClean="0"/>
              <a:t>course description </a:t>
            </a:r>
            <a:r>
              <a:rPr lang="en-US" sz="2400" b="1" dirty="0"/>
              <a:t>clearly state what the course is about, orient, </a:t>
            </a:r>
            <a:r>
              <a:rPr lang="en-US" sz="2400" b="1" i="1" dirty="0"/>
              <a:t>and excite </a:t>
            </a:r>
            <a:r>
              <a:rPr lang="en-US" sz="2400" b="1" dirty="0"/>
              <a:t>students? </a:t>
            </a:r>
          </a:p>
          <a:p>
            <a:pPr marL="967956" lvl="2" indent="-342900">
              <a:lnSpc>
                <a:spcPct val="70000"/>
              </a:lnSpc>
              <a:buFont typeface="Wingdings" charset="2"/>
              <a:buChar char="Ø"/>
            </a:pPr>
            <a:r>
              <a:rPr lang="en-US" dirty="0" smtClean="0"/>
              <a:t>Why </a:t>
            </a:r>
            <a:r>
              <a:rPr lang="en-US" dirty="0"/>
              <a:t>does this course exist? </a:t>
            </a:r>
          </a:p>
          <a:p>
            <a:pPr marL="967956" lvl="2" indent="-342900">
              <a:lnSpc>
                <a:spcPct val="70000"/>
              </a:lnSpc>
              <a:buFont typeface="Wingdings" charset="2"/>
              <a:buChar char="Ø"/>
            </a:pPr>
            <a:r>
              <a:rPr lang="en-US" dirty="0" smtClean="0"/>
              <a:t>What </a:t>
            </a:r>
            <a:r>
              <a:rPr lang="en-US" dirty="0"/>
              <a:t>big questions does it answer? </a:t>
            </a:r>
          </a:p>
          <a:p>
            <a:pPr marL="967956" lvl="2" indent="-342900">
              <a:lnSpc>
                <a:spcPct val="70000"/>
              </a:lnSpc>
              <a:buFont typeface="Wingdings" charset="2"/>
              <a:buChar char="Ø"/>
            </a:pPr>
            <a:r>
              <a:rPr lang="en-US" dirty="0" smtClean="0"/>
              <a:t>How </a:t>
            </a:r>
            <a:r>
              <a:rPr lang="en-US" dirty="0"/>
              <a:t>does it relate to the field? </a:t>
            </a:r>
          </a:p>
          <a:p>
            <a:pPr marL="967956" lvl="2" indent="-342900">
              <a:lnSpc>
                <a:spcPct val="70000"/>
              </a:lnSpc>
              <a:buFont typeface="Wingdings" charset="2"/>
              <a:buChar char="Ø"/>
            </a:pPr>
            <a:r>
              <a:rPr lang="en-US" dirty="0" smtClean="0"/>
              <a:t>What </a:t>
            </a:r>
            <a:r>
              <a:rPr lang="en-US" dirty="0"/>
              <a:t>is the rationale for it?</a:t>
            </a:r>
          </a:p>
          <a:p>
            <a:pPr marL="967956" lvl="2" indent="-342900">
              <a:lnSpc>
                <a:spcPct val="70000"/>
              </a:lnSpc>
              <a:buFont typeface="Wingdings" charset="2"/>
              <a:buChar char="Ø"/>
            </a:pPr>
            <a:r>
              <a:rPr lang="en-US" dirty="0" smtClean="0"/>
              <a:t>What </a:t>
            </a:r>
            <a:r>
              <a:rPr lang="en-US" dirty="0"/>
              <a:t>will students learn from taking this course? </a:t>
            </a:r>
            <a:br>
              <a:rPr lang="en-US" dirty="0"/>
            </a:br>
            <a:endParaRPr lang="en-US" dirty="0"/>
          </a:p>
        </p:txBody>
      </p:sp>
    </p:spTree>
    <p:extLst>
      <p:ext uri="{BB962C8B-B14F-4D97-AF65-F5344CB8AC3E}">
        <p14:creationId xmlns:p14="http://schemas.microsoft.com/office/powerpoint/2010/main" val="1610033530"/>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3609" y="321469"/>
            <a:ext cx="8167486" cy="1553766"/>
          </a:xfrm>
        </p:spPr>
        <p:txBody>
          <a:bodyPr/>
          <a:lstStyle/>
          <a:p>
            <a:pPr algn="l"/>
            <a:r>
              <a:rPr lang="en-US" sz="2800" i="1" dirty="0" smtClean="0"/>
              <a:t>Course Description for</a:t>
            </a:r>
            <a:r>
              <a:rPr lang="en-US" sz="2800" b="1" dirty="0" smtClean="0"/>
              <a:t> </a:t>
            </a:r>
            <a:r>
              <a:rPr lang="en-US" sz="2800" dirty="0" smtClean="0"/>
              <a:t>“</a:t>
            </a:r>
            <a:r>
              <a:rPr lang="en-US" sz="2800" dirty="0"/>
              <a:t>Competitive Strategy</a:t>
            </a:r>
            <a:r>
              <a:rPr lang="en-US" sz="2800" dirty="0" smtClean="0"/>
              <a:t>”</a:t>
            </a:r>
            <a:endParaRPr lang="en-US" sz="2800" dirty="0"/>
          </a:p>
        </p:txBody>
      </p:sp>
      <p:sp>
        <p:nvSpPr>
          <p:cNvPr id="3" name="Content Placeholder 2"/>
          <p:cNvSpPr>
            <a:spLocks noGrp="1"/>
          </p:cNvSpPr>
          <p:nvPr>
            <p:ph idx="1"/>
          </p:nvPr>
        </p:nvSpPr>
        <p:spPr>
          <a:xfrm>
            <a:off x="541836" y="1697435"/>
            <a:ext cx="8251031" cy="4018359"/>
          </a:xfrm>
        </p:spPr>
        <p:txBody>
          <a:bodyPr/>
          <a:lstStyle/>
          <a:p>
            <a:pPr marL="187516" indent="0">
              <a:lnSpc>
                <a:spcPct val="120000"/>
              </a:lnSpc>
              <a:buNone/>
            </a:pPr>
            <a:r>
              <a:rPr lang="en-US" sz="2000" dirty="0">
                <a:latin typeface="Calibri" panose="020F0502020204030204" pitchFamily="34" charset="0"/>
                <a:ea typeface="Calibri" panose="020F0502020204030204" pitchFamily="34" charset="0"/>
                <a:cs typeface="Arial" panose="020B0604020202020204" pitchFamily="34" charset="0"/>
              </a:rPr>
              <a:t>At the completion of this course, </a:t>
            </a:r>
            <a:r>
              <a:rPr lang="en-US" sz="2000" b="1" dirty="0">
                <a:latin typeface="Calibri" panose="020F0502020204030204" pitchFamily="34" charset="0"/>
                <a:ea typeface="Calibri" panose="020F0502020204030204" pitchFamily="34" charset="0"/>
                <a:cs typeface="Arial" panose="020B0604020202020204" pitchFamily="34" charset="0"/>
              </a:rPr>
              <a:t>students will have developed an “executive-eye view” of managing organizations. </a:t>
            </a:r>
            <a:r>
              <a:rPr lang="en-US" sz="2000" dirty="0">
                <a:latin typeface="Calibri" panose="020F0502020204030204" pitchFamily="34" charset="0"/>
                <a:ea typeface="Calibri" panose="020F0502020204030204" pitchFamily="34" charset="0"/>
                <a:cs typeface="Arial" panose="020B0604020202020204" pitchFamily="34" charset="0"/>
              </a:rPr>
              <a:t>Chester Barnard, an early contributor to the definition of executive functions, believed that </a:t>
            </a:r>
            <a:r>
              <a:rPr lang="en-US" sz="2000" b="1" i="1" dirty="0">
                <a:latin typeface="Calibri" panose="020F0502020204030204" pitchFamily="34" charset="0"/>
                <a:ea typeface="Calibri" panose="020F0502020204030204" pitchFamily="34" charset="0"/>
                <a:cs typeface="Arial" panose="020B0604020202020204" pitchFamily="34" charset="0"/>
              </a:rPr>
              <a:t>purpose</a:t>
            </a:r>
            <a:r>
              <a:rPr lang="en-US" sz="2000" b="1" dirty="0">
                <a:latin typeface="Calibri" panose="020F0502020204030204" pitchFamily="34" charset="0"/>
                <a:ea typeface="Calibri" panose="020F0502020204030204" pitchFamily="34" charset="0"/>
                <a:cs typeface="Arial" panose="020B0604020202020204" pitchFamily="34" charset="0"/>
              </a:rPr>
              <a:t> is a central condition for achieving effective and efficient organizations</a:t>
            </a:r>
            <a:r>
              <a:rPr lang="en-US" sz="2000" dirty="0">
                <a:latin typeface="Calibri" panose="020F0502020204030204" pitchFamily="34" charset="0"/>
                <a:ea typeface="Calibri" panose="020F0502020204030204" pitchFamily="34" charset="0"/>
                <a:cs typeface="Arial" panose="020B0604020202020204" pitchFamily="34" charset="0"/>
              </a:rPr>
              <a:t>. He defined organizational purpose as an executive function that serves to unify the complex social systems constituting organized effort. </a:t>
            </a:r>
            <a:r>
              <a:rPr lang="en-US" sz="2000" b="1" dirty="0">
                <a:latin typeface="Calibri" panose="020F0502020204030204" pitchFamily="34" charset="0"/>
                <a:ea typeface="Calibri" panose="020F0502020204030204" pitchFamily="34" charset="0"/>
                <a:cs typeface="Arial" panose="020B0604020202020204" pitchFamily="34" charset="0"/>
              </a:rPr>
              <a:t>Leadership requires taking the initiative in forming organizational objectives in a way that is clearly understood and is achievable within the resources and processes of the organization.</a:t>
            </a:r>
            <a:r>
              <a:rPr lang="en-US" sz="2000" dirty="0">
                <a:latin typeface="Calibri" panose="020F0502020204030204" pitchFamily="34" charset="0"/>
                <a:ea typeface="Calibri" panose="020F0502020204030204" pitchFamily="34" charset="0"/>
                <a:cs typeface="Arial" panose="020B0604020202020204" pitchFamily="34" charset="0"/>
              </a:rPr>
              <a:t> The study of the choice and implementation of long-term purposes is generally the </a:t>
            </a:r>
            <a:r>
              <a:rPr lang="en-US" sz="2000" b="1" dirty="0">
                <a:latin typeface="Calibri" panose="020F0502020204030204" pitchFamily="34" charset="0"/>
                <a:ea typeface="Calibri" panose="020F0502020204030204" pitchFamily="34" charset="0"/>
                <a:cs typeface="Arial" panose="020B0604020202020204" pitchFamily="34" charset="0"/>
              </a:rPr>
              <a:t>integrative course of a graduate management curriculum.</a:t>
            </a:r>
            <a:endParaRPr lang="en-US" sz="2000" b="1"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812257923"/>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6485" y="233953"/>
            <a:ext cx="8304609" cy="1340466"/>
          </a:xfrm>
        </p:spPr>
        <p:txBody>
          <a:bodyPr/>
          <a:lstStyle/>
          <a:p>
            <a:pPr algn="l"/>
            <a:r>
              <a:rPr lang="en-US" sz="2800" i="1" dirty="0" smtClean="0"/>
              <a:t>Competencies</a:t>
            </a:r>
            <a:endParaRPr lang="en-US" sz="2800" dirty="0"/>
          </a:p>
        </p:txBody>
      </p:sp>
      <p:sp>
        <p:nvSpPr>
          <p:cNvPr id="3" name="Content Placeholder 2"/>
          <p:cNvSpPr>
            <a:spLocks noGrp="1"/>
          </p:cNvSpPr>
          <p:nvPr>
            <p:ph idx="1"/>
          </p:nvPr>
        </p:nvSpPr>
        <p:spPr>
          <a:xfrm>
            <a:off x="500063" y="1214821"/>
            <a:ext cx="8251031" cy="4222701"/>
          </a:xfrm>
        </p:spPr>
        <p:txBody>
          <a:bodyPr/>
          <a:lstStyle/>
          <a:p>
            <a:pPr marL="0" indent="0">
              <a:spcBef>
                <a:spcPts val="0"/>
              </a:spcBef>
              <a:buNone/>
            </a:pPr>
            <a:r>
              <a:rPr lang="en-US" sz="2000" dirty="0" smtClean="0"/>
              <a:t>The components of defining and implementing organizational purpose will require that students demonstrate the following competencies by the end of the course:</a:t>
            </a:r>
            <a:endParaRPr lang="en-US" sz="2000" dirty="0"/>
          </a:p>
          <a:p>
            <a:pPr marL="0" indent="0">
              <a:spcBef>
                <a:spcPts val="0"/>
              </a:spcBef>
              <a:buNone/>
            </a:pPr>
            <a:endParaRPr lang="en-US" sz="2000" dirty="0"/>
          </a:p>
          <a:p>
            <a:pPr lvl="0">
              <a:spcBef>
                <a:spcPts val="0"/>
              </a:spcBef>
              <a:buFont typeface="Wingdings" charset="2"/>
              <a:buChar char="Ø"/>
            </a:pPr>
            <a:r>
              <a:rPr lang="en-US" sz="2000" b="1" dirty="0"/>
              <a:t>Develop a strategic orientation: </a:t>
            </a:r>
            <a:r>
              <a:rPr lang="en-US" sz="2000" dirty="0"/>
              <a:t>“</a:t>
            </a:r>
            <a:r>
              <a:rPr lang="en-US" sz="2000" i="1" dirty="0"/>
              <a:t>the ability to draw implications and conclusions in light of the business, economic, demographic, ethno‐cultural, political, and regulatory trends and developments, and to use these insights to develop an evolving vision for the organization and the health industry that results in long‐term success and viability</a:t>
            </a:r>
            <a:r>
              <a:rPr lang="en-US" sz="2000" dirty="0"/>
              <a:t>.” </a:t>
            </a:r>
          </a:p>
          <a:p>
            <a:pPr lvl="0">
              <a:spcBef>
                <a:spcPts val="0"/>
              </a:spcBef>
              <a:buFont typeface="Wingdings" charset="2"/>
              <a:buChar char="Ø"/>
            </a:pPr>
            <a:endParaRPr lang="en-US" sz="800" dirty="0"/>
          </a:p>
          <a:p>
            <a:pPr lvl="0">
              <a:spcBef>
                <a:spcPts val="0"/>
              </a:spcBef>
              <a:buFont typeface="Wingdings" charset="2"/>
              <a:buChar char="Ø"/>
            </a:pPr>
            <a:r>
              <a:rPr lang="en-US" sz="2000" b="1" dirty="0"/>
              <a:t>Demonstrate the ability to undertake analytic and innovative thinking</a:t>
            </a:r>
            <a:r>
              <a:rPr lang="en-US" sz="2000" dirty="0"/>
              <a:t> in the development of organizational strategy. </a:t>
            </a:r>
          </a:p>
          <a:p>
            <a:pPr lvl="0">
              <a:spcBef>
                <a:spcPts val="0"/>
              </a:spcBef>
              <a:buFont typeface="Wingdings" charset="2"/>
              <a:buChar char="Ø"/>
            </a:pPr>
            <a:endParaRPr lang="en-US" sz="800" dirty="0"/>
          </a:p>
          <a:p>
            <a:pPr>
              <a:spcBef>
                <a:spcPts val="0"/>
              </a:spcBef>
              <a:buFont typeface="Wingdings" charset="2"/>
              <a:buChar char="Ø"/>
            </a:pPr>
            <a:r>
              <a:rPr lang="en-US" sz="2000" b="1" dirty="0"/>
              <a:t>Integrate knowledge and concepts from other program course</a:t>
            </a:r>
            <a:r>
              <a:rPr lang="en-US" sz="2000" dirty="0"/>
              <a:t>s on organizational behavior, control systems, information systems, leadership, and financial analysis to inform strategic analysis and decision-making.</a:t>
            </a:r>
          </a:p>
          <a:p>
            <a:pPr>
              <a:lnSpc>
                <a:spcPct val="90000"/>
              </a:lnSpc>
            </a:pPr>
            <a:endParaRPr lang="en-US" sz="2000" dirty="0"/>
          </a:p>
        </p:txBody>
      </p:sp>
    </p:spTree>
    <p:extLst>
      <p:ext uri="{BB962C8B-B14F-4D97-AF65-F5344CB8AC3E}">
        <p14:creationId xmlns:p14="http://schemas.microsoft.com/office/powerpoint/2010/main" val="4263777983"/>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63" y="852289"/>
            <a:ext cx="8251031" cy="5255617"/>
          </a:xfrm>
        </p:spPr>
        <p:txBody>
          <a:bodyPr/>
          <a:lstStyle/>
          <a:p>
            <a:pPr marL="0" indent="0">
              <a:spcBef>
                <a:spcPts val="0"/>
              </a:spcBef>
              <a:buNone/>
            </a:pPr>
            <a:r>
              <a:rPr lang="en-US" sz="2800" b="1" dirty="0" smtClean="0">
                <a:solidFill>
                  <a:srgbClr val="D5752B"/>
                </a:solidFill>
              </a:rPr>
              <a:t>Question 2: </a:t>
            </a:r>
            <a:r>
              <a:rPr lang="en-US" sz="2400" b="1" dirty="0" smtClean="0"/>
              <a:t>Does </a:t>
            </a:r>
            <a:r>
              <a:rPr lang="en-US" sz="2400" b="1" dirty="0"/>
              <a:t>your syllabus establish a clear contract between you and your students</a:t>
            </a:r>
            <a:r>
              <a:rPr lang="en-US" sz="2400" b="1" dirty="0" smtClean="0"/>
              <a:t>? What behavior does the instructor expect of students?</a:t>
            </a:r>
          </a:p>
          <a:p>
            <a:pPr marL="0" indent="0">
              <a:spcBef>
                <a:spcPts val="0"/>
              </a:spcBef>
              <a:buNone/>
            </a:pPr>
            <a:endParaRPr lang="en-US" sz="2400" b="1" dirty="0"/>
          </a:p>
          <a:p>
            <a:pPr marL="1005840" lvl="1" indent="-640080">
              <a:spcBef>
                <a:spcPts val="300"/>
              </a:spcBef>
              <a:buFont typeface="Wingdings" charset="2"/>
              <a:buChar char="Ø"/>
            </a:pPr>
            <a:r>
              <a:rPr lang="en-US" sz="2400" dirty="0" smtClean="0"/>
              <a:t>Provides </a:t>
            </a:r>
            <a:r>
              <a:rPr lang="en-US" sz="2400" dirty="0"/>
              <a:t>means of contact to Instructor, TA</a:t>
            </a:r>
          </a:p>
          <a:p>
            <a:pPr marL="1005840" lvl="1" indent="-640080">
              <a:spcBef>
                <a:spcPts val="300"/>
              </a:spcBef>
              <a:buFont typeface="Wingdings" charset="2"/>
              <a:buChar char="Ø"/>
            </a:pPr>
            <a:r>
              <a:rPr lang="en-US" sz="2400" dirty="0" smtClean="0"/>
              <a:t>Clearly explains due </a:t>
            </a:r>
            <a:r>
              <a:rPr lang="en-US" sz="2400" dirty="0"/>
              <a:t>dates, </a:t>
            </a:r>
            <a:r>
              <a:rPr lang="en-US" sz="2400" dirty="0" smtClean="0"/>
              <a:t>office hours</a:t>
            </a:r>
          </a:p>
          <a:p>
            <a:pPr marL="1005840" lvl="1" indent="-640080">
              <a:spcBef>
                <a:spcPts val="300"/>
              </a:spcBef>
              <a:buFont typeface="Wingdings" charset="2"/>
              <a:buChar char="Ø"/>
            </a:pPr>
            <a:r>
              <a:rPr lang="en-US" sz="2400" dirty="0" smtClean="0"/>
              <a:t>Prerequisites</a:t>
            </a:r>
            <a:endParaRPr lang="en-US" sz="2400" dirty="0"/>
          </a:p>
          <a:p>
            <a:pPr marL="1005840" lvl="1" indent="-640080">
              <a:spcBef>
                <a:spcPts val="300"/>
              </a:spcBef>
              <a:buFont typeface="Wingdings" charset="2"/>
              <a:buChar char="Ø"/>
            </a:pPr>
            <a:r>
              <a:rPr lang="en-US" sz="2400" dirty="0" smtClean="0"/>
              <a:t>Class attendance, use of electronic devices</a:t>
            </a:r>
          </a:p>
          <a:p>
            <a:pPr marL="1005840" lvl="1" indent="-640080">
              <a:spcBef>
                <a:spcPts val="300"/>
              </a:spcBef>
              <a:buFont typeface="Wingdings" charset="2"/>
              <a:buChar char="Ø"/>
            </a:pPr>
            <a:r>
              <a:rPr lang="en-US" sz="2400" dirty="0" smtClean="0"/>
              <a:t>Establishes </a:t>
            </a:r>
            <a:r>
              <a:rPr lang="en-US" sz="2400" dirty="0"/>
              <a:t>clear expectations for blogs, chat rooms, use of course web </a:t>
            </a:r>
            <a:r>
              <a:rPr lang="en-US" sz="2400" dirty="0" smtClean="0"/>
              <a:t>site, class participation</a:t>
            </a:r>
            <a:endParaRPr lang="en-US" sz="2400" dirty="0"/>
          </a:p>
          <a:p>
            <a:pPr marL="1005840" lvl="1" indent="-640080">
              <a:spcBef>
                <a:spcPts val="300"/>
              </a:spcBef>
              <a:buFont typeface="Wingdings" charset="2"/>
              <a:buChar char="Ø"/>
            </a:pPr>
            <a:r>
              <a:rPr lang="en-US" sz="2400" dirty="0" smtClean="0"/>
              <a:t>Makes </a:t>
            </a:r>
            <a:r>
              <a:rPr lang="en-US" sz="2400" dirty="0"/>
              <a:t>grading policies </a:t>
            </a:r>
            <a:r>
              <a:rPr lang="en-US" sz="2400" dirty="0" smtClean="0"/>
              <a:t>explicit</a:t>
            </a:r>
          </a:p>
          <a:p>
            <a:pPr marL="1005840" lvl="1" indent="-640080">
              <a:spcBef>
                <a:spcPts val="300"/>
              </a:spcBef>
              <a:buFont typeface="Wingdings" charset="2"/>
              <a:buChar char="Ø"/>
            </a:pPr>
            <a:r>
              <a:rPr lang="en-US" sz="2400" dirty="0" smtClean="0"/>
              <a:t>Clarifies when individual vs. group work product is expected</a:t>
            </a:r>
            <a:endParaRPr lang="en-US" sz="2400" dirty="0"/>
          </a:p>
          <a:p>
            <a:pPr>
              <a:lnSpc>
                <a:spcPct val="150000"/>
              </a:lnSpc>
              <a:spcBef>
                <a:spcPts val="0"/>
              </a:spcBef>
            </a:pPr>
            <a:endParaRPr lang="en-US" dirty="0"/>
          </a:p>
        </p:txBody>
      </p:sp>
    </p:spTree>
    <p:extLst>
      <p:ext uri="{BB962C8B-B14F-4D97-AF65-F5344CB8AC3E}">
        <p14:creationId xmlns:p14="http://schemas.microsoft.com/office/powerpoint/2010/main" val="248542298"/>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3100" y="294084"/>
            <a:ext cx="8077994" cy="1062831"/>
          </a:xfrm>
        </p:spPr>
        <p:txBody>
          <a:bodyPr/>
          <a:lstStyle/>
          <a:p>
            <a:pPr algn="l"/>
            <a:r>
              <a:rPr lang="en-US" sz="2800" i="1" dirty="0"/>
              <a:t>Grading Policies </a:t>
            </a:r>
          </a:p>
        </p:txBody>
      </p:sp>
      <p:sp>
        <p:nvSpPr>
          <p:cNvPr id="3" name="Content Placeholder 2"/>
          <p:cNvSpPr>
            <a:spLocks noGrp="1"/>
          </p:cNvSpPr>
          <p:nvPr>
            <p:ph idx="1"/>
          </p:nvPr>
        </p:nvSpPr>
        <p:spPr>
          <a:xfrm>
            <a:off x="500063" y="825500"/>
            <a:ext cx="8251031" cy="5282407"/>
          </a:xfrm>
        </p:spPr>
        <p:txBody>
          <a:bodyPr/>
          <a:lstStyle/>
          <a:p>
            <a:pPr marL="187516" indent="0">
              <a:spcBef>
                <a:spcPts val="0"/>
              </a:spcBef>
              <a:buNone/>
            </a:pPr>
            <a:endParaRPr lang="en-US" sz="1800" i="1" dirty="0"/>
          </a:p>
          <a:p>
            <a:pPr marL="187516" indent="0">
              <a:buNone/>
            </a:pPr>
            <a:r>
              <a:rPr lang="en-US" b="1" dirty="0"/>
              <a:t>Grading:</a:t>
            </a:r>
            <a:r>
              <a:rPr lang="en-US" dirty="0"/>
              <a:t>  Student grades will be determined as follows:</a:t>
            </a:r>
          </a:p>
          <a:p>
            <a:pPr>
              <a:buFont typeface="Wingdings" panose="05000000000000000000" pitchFamily="2" charset="2"/>
              <a:buChar char="Ø"/>
            </a:pPr>
            <a:r>
              <a:rPr lang="en-US" dirty="0"/>
              <a:t>Homework assignments  (3)	30%</a:t>
            </a:r>
          </a:p>
          <a:p>
            <a:pPr>
              <a:buFont typeface="Wingdings" panose="05000000000000000000" pitchFamily="2" charset="2"/>
              <a:buChar char="Ø"/>
            </a:pPr>
            <a:r>
              <a:rPr lang="en-US" dirty="0"/>
              <a:t>Final exam			50%</a:t>
            </a:r>
          </a:p>
          <a:p>
            <a:pPr>
              <a:buFont typeface="Wingdings" panose="05000000000000000000" pitchFamily="2" charset="2"/>
              <a:buChar char="Ø"/>
            </a:pPr>
            <a:r>
              <a:rPr lang="en-US" dirty="0"/>
              <a:t>Class preparation and </a:t>
            </a:r>
            <a:r>
              <a:rPr lang="en-US" dirty="0" smtClean="0"/>
              <a:t>participation:</a:t>
            </a:r>
          </a:p>
          <a:p>
            <a:pPr lvl="3">
              <a:buFont typeface="Wingdings" panose="05000000000000000000" pitchFamily="2" charset="2"/>
              <a:buChar char="§"/>
            </a:pPr>
            <a:r>
              <a:rPr lang="en-US" dirty="0" smtClean="0"/>
              <a:t>Group </a:t>
            </a:r>
            <a:r>
              <a:rPr lang="en-US" dirty="0"/>
              <a:t>	</a:t>
            </a:r>
            <a:r>
              <a:rPr lang="en-US" dirty="0" smtClean="0"/>
              <a:t>10%</a:t>
            </a:r>
          </a:p>
          <a:p>
            <a:pPr lvl="3">
              <a:buFont typeface="Wingdings" panose="05000000000000000000" pitchFamily="2" charset="2"/>
              <a:buChar char="§"/>
            </a:pPr>
            <a:r>
              <a:rPr lang="en-US" dirty="0" smtClean="0"/>
              <a:t>Individual </a:t>
            </a:r>
            <a:r>
              <a:rPr lang="en-US" dirty="0"/>
              <a:t>	10%</a:t>
            </a:r>
          </a:p>
          <a:p>
            <a:pPr marL="187516" indent="0">
              <a:buNone/>
            </a:pPr>
            <a:r>
              <a:rPr lang="en-US" b="1" dirty="0"/>
              <a:t> </a:t>
            </a:r>
            <a:endParaRPr lang="en-US" dirty="0"/>
          </a:p>
          <a:p>
            <a:pPr marL="187516" indent="0">
              <a:spcBef>
                <a:spcPts val="0"/>
              </a:spcBef>
              <a:buNone/>
            </a:pPr>
            <a:endParaRPr lang="en-US" sz="1800" i="1" dirty="0"/>
          </a:p>
          <a:p>
            <a:pPr marL="187516" indent="0">
              <a:spcBef>
                <a:spcPts val="0"/>
              </a:spcBef>
              <a:buNone/>
            </a:pPr>
            <a:endParaRPr lang="en-US" sz="1800" i="1" dirty="0"/>
          </a:p>
          <a:p>
            <a:pPr marL="187516" indent="0">
              <a:spcBef>
                <a:spcPts val="0"/>
              </a:spcBef>
              <a:buNone/>
            </a:pPr>
            <a:endParaRPr lang="en-US" sz="1800" i="1" dirty="0"/>
          </a:p>
        </p:txBody>
      </p:sp>
    </p:spTree>
    <p:extLst>
      <p:ext uri="{BB962C8B-B14F-4D97-AF65-F5344CB8AC3E}">
        <p14:creationId xmlns:p14="http://schemas.microsoft.com/office/powerpoint/2010/main" val="1971878516"/>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411" y="329521"/>
            <a:ext cx="8304609" cy="1062831"/>
          </a:xfrm>
        </p:spPr>
        <p:txBody>
          <a:bodyPr/>
          <a:lstStyle/>
          <a:p>
            <a:pPr algn="l"/>
            <a:r>
              <a:rPr lang="en-US" sz="2800" i="1" dirty="0" smtClean="0"/>
              <a:t>Classroom Participation Expectations </a:t>
            </a:r>
            <a:endParaRPr lang="en-US" sz="2800" i="1" dirty="0"/>
          </a:p>
        </p:txBody>
      </p:sp>
      <p:sp>
        <p:nvSpPr>
          <p:cNvPr id="3" name="Content Placeholder 2"/>
          <p:cNvSpPr>
            <a:spLocks noGrp="1"/>
          </p:cNvSpPr>
          <p:nvPr>
            <p:ph idx="1"/>
          </p:nvPr>
        </p:nvSpPr>
        <p:spPr>
          <a:xfrm>
            <a:off x="500063" y="1296520"/>
            <a:ext cx="8251031" cy="4851076"/>
          </a:xfrm>
        </p:spPr>
        <p:txBody>
          <a:bodyPr/>
          <a:lstStyle/>
          <a:p>
            <a:pPr marL="187516" indent="0">
              <a:lnSpc>
                <a:spcPct val="120000"/>
              </a:lnSpc>
              <a:spcBef>
                <a:spcPts val="0"/>
              </a:spcBef>
              <a:buNone/>
            </a:pPr>
            <a:r>
              <a:rPr lang="en-US" sz="1900" b="1" i="1" dirty="0"/>
              <a:t>Classroom participation</a:t>
            </a:r>
            <a:r>
              <a:rPr lang="en-US" sz="1900" b="1" dirty="0"/>
              <a:t>: </a:t>
            </a:r>
            <a:r>
              <a:rPr lang="en-US" sz="1900" dirty="0"/>
              <a:t>Students are expected to be active participants in classroom discussions. This includes attending all classes, being prepared by having read and analyzed the assignments ahead of class time, and being ready to offer analyses and insights to the class. Listening to and offering constructive comments regarding the thoughts and analyses of others in the classroom will be an important component of class participation. </a:t>
            </a:r>
            <a:endParaRPr lang="en-US" sz="1900" dirty="0" smtClean="0"/>
          </a:p>
          <a:p>
            <a:pPr marL="187516" indent="0">
              <a:spcBef>
                <a:spcPts val="0"/>
              </a:spcBef>
              <a:buNone/>
            </a:pPr>
            <a:endParaRPr lang="en-US" sz="1900" dirty="0"/>
          </a:p>
          <a:p>
            <a:pPr marL="187516" indent="0">
              <a:lnSpc>
                <a:spcPct val="120000"/>
              </a:lnSpc>
              <a:spcBef>
                <a:spcPts val="0"/>
              </a:spcBef>
              <a:buNone/>
            </a:pPr>
            <a:r>
              <a:rPr lang="en-US" sz="1900" b="1" dirty="0" smtClean="0"/>
              <a:t>Tiers </a:t>
            </a:r>
            <a:r>
              <a:rPr lang="en-US" sz="1900" b="1" dirty="0"/>
              <a:t>of participation in ascending order of quality:</a:t>
            </a:r>
          </a:p>
          <a:p>
            <a:pPr lvl="0">
              <a:lnSpc>
                <a:spcPct val="120000"/>
              </a:lnSpc>
              <a:spcBef>
                <a:spcPts val="0"/>
              </a:spcBef>
              <a:buFont typeface="Wingdings" charset="2"/>
              <a:buChar char="Ø"/>
            </a:pPr>
            <a:r>
              <a:rPr lang="en-US" sz="1900" dirty="0"/>
              <a:t>Respond to something the professor says or asks.</a:t>
            </a:r>
          </a:p>
          <a:p>
            <a:pPr lvl="0">
              <a:lnSpc>
                <a:spcPct val="120000"/>
              </a:lnSpc>
              <a:spcBef>
                <a:spcPts val="0"/>
              </a:spcBef>
              <a:buFont typeface="Wingdings" charset="2"/>
              <a:buChar char="Ø"/>
            </a:pPr>
            <a:r>
              <a:rPr lang="en-US" sz="1900" dirty="0"/>
              <a:t>Respond to comments of another student, building on or disagreeing with their points. </a:t>
            </a:r>
          </a:p>
          <a:p>
            <a:pPr lvl="0">
              <a:lnSpc>
                <a:spcPct val="120000"/>
              </a:lnSpc>
              <a:spcBef>
                <a:spcPts val="0"/>
              </a:spcBef>
              <a:buFont typeface="Wingdings" charset="2"/>
              <a:buChar char="Ø"/>
            </a:pPr>
            <a:r>
              <a:rPr lang="en-US" sz="1900" dirty="0"/>
              <a:t>Contribute relevant comments that provoke other students to respond and join in the conversation.</a:t>
            </a:r>
          </a:p>
          <a:p>
            <a:pPr>
              <a:spcBef>
                <a:spcPts val="0"/>
              </a:spcBef>
            </a:pPr>
            <a:endParaRPr lang="en-US" sz="1200" dirty="0"/>
          </a:p>
        </p:txBody>
      </p:sp>
    </p:spTree>
    <p:extLst>
      <p:ext uri="{BB962C8B-B14F-4D97-AF65-F5344CB8AC3E}">
        <p14:creationId xmlns:p14="http://schemas.microsoft.com/office/powerpoint/2010/main" val="2770185938"/>
      </p:ext>
    </p:extLst>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sph-test2">
  <a:themeElements>
    <a:clrScheme name="Custom 4">
      <a:dk1>
        <a:srgbClr val="97BE6D"/>
      </a:dk1>
      <a:lt1>
        <a:srgbClr val="FFFFFF"/>
      </a:lt1>
      <a:dk2>
        <a:srgbClr val="74556A"/>
      </a:dk2>
      <a:lt2>
        <a:srgbClr val="FFFFFF"/>
      </a:lt2>
      <a:accent1>
        <a:srgbClr val="74556A"/>
      </a:accent1>
      <a:accent2>
        <a:srgbClr val="468D97"/>
      </a:accent2>
      <a:accent3>
        <a:srgbClr val="97BE6D"/>
      </a:accent3>
      <a:accent4>
        <a:srgbClr val="70AECD"/>
      </a:accent4>
      <a:accent5>
        <a:srgbClr val="D5752B"/>
      </a:accent5>
      <a:accent6>
        <a:srgbClr val="FFFFFF"/>
      </a:accent6>
      <a:hlink>
        <a:srgbClr val="009999"/>
      </a:hlink>
      <a:folHlink>
        <a:srgbClr val="99CC0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pitchFamily="-1" charset="0"/>
            <a:ea typeface="ヒラギノ角ゴ ProN W3" pitchFamily="-1" charset="-128"/>
            <a:cs typeface="ヒラギノ角ゴ ProN W3" pitchFamily="-1" charset="-128"/>
            <a:sym typeface="Gill Sans" pitchFamily="-1"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pitchFamily="-1" charset="0"/>
            <a:ea typeface="ヒラギノ角ゴ ProN W3" pitchFamily="-1" charset="-128"/>
            <a:cs typeface="ヒラギノ角ゴ ProN W3" pitchFamily="-1" charset="-128"/>
            <a:sym typeface="Gill Sans" pitchFamily="-1"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hsph-test2.thmx</Template>
  <TotalTime>576</TotalTime>
  <Words>1246</Words>
  <Application>Microsoft Office PowerPoint</Application>
  <PresentationFormat>On-screen Show (4:3)</PresentationFormat>
  <Paragraphs>120</Paragraphs>
  <Slides>21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21</vt:i4>
      </vt:variant>
    </vt:vector>
  </HeadingPairs>
  <TitlesOfParts>
    <vt:vector size="29" baseType="lpstr">
      <vt:lpstr>Arial</vt:lpstr>
      <vt:lpstr>Calibri</vt:lpstr>
      <vt:lpstr>Gill Sans</vt:lpstr>
      <vt:lpstr>Helvetica</vt:lpstr>
      <vt:lpstr>Times New Roman</vt:lpstr>
      <vt:lpstr>Wingdings</vt:lpstr>
      <vt:lpstr>ヒラギノ角ゴ ProN W3</vt:lpstr>
      <vt:lpstr>hsph-test2</vt:lpstr>
      <vt:lpstr>PowerPoint Presentation</vt:lpstr>
      <vt:lpstr>Plan Ahead!</vt:lpstr>
      <vt:lpstr>Four Questions to Pose to Your Syllabus</vt:lpstr>
      <vt:lpstr>PowerPoint Presentation</vt:lpstr>
      <vt:lpstr>Course Description for “Competitive Strategy”</vt:lpstr>
      <vt:lpstr>Competencies</vt:lpstr>
      <vt:lpstr>PowerPoint Presentation</vt:lpstr>
      <vt:lpstr>Grading Policies </vt:lpstr>
      <vt:lpstr>Classroom Participation Expectations </vt:lpstr>
      <vt:lpstr>Written Assignments</vt:lpstr>
      <vt:lpstr>PowerPoint Presentation</vt:lpstr>
      <vt:lpstr> The Concept of Corporate Strategy</vt:lpstr>
      <vt:lpstr>PowerPoint Presentation</vt:lpstr>
      <vt:lpstr>Expectations for Written Assignments</vt:lpstr>
      <vt:lpstr>Sample Assignment: Forcing Evaluation and Judgment</vt:lpstr>
      <vt:lpstr>Final Thoughts: What does your syllabus say about you and your course?</vt:lpstr>
      <vt:lpstr>An Introduction to Using Canvas</vt:lpstr>
      <vt:lpstr>CEP Standard Template for Course Syllabi</vt:lpstr>
      <vt:lpstr>Linking a Syllabus in Canvas</vt:lpstr>
      <vt:lpstr>Pre-course Canvas Tips</vt:lpstr>
      <vt:lpstr>Canvas Resources and Training</vt:lpstr>
    </vt:vector>
  </TitlesOfParts>
  <Company>Moth Design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Tammy Dayton</dc:creator>
  <cp:lastModifiedBy>Kane, Nancy</cp:lastModifiedBy>
  <cp:revision>85</cp:revision>
  <dcterms:created xsi:type="dcterms:W3CDTF">2015-01-14T22:01:03Z</dcterms:created>
  <dcterms:modified xsi:type="dcterms:W3CDTF">2018-09-17T18:17:12Z</dcterms:modified>
</cp:coreProperties>
</file>